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08" r:id="rId3"/>
    <p:sldId id="291" r:id="rId4"/>
    <p:sldId id="281" r:id="rId5"/>
    <p:sldId id="282" r:id="rId6"/>
    <p:sldId id="298" r:id="rId7"/>
    <p:sldId id="299" r:id="rId8"/>
    <p:sldId id="300" r:id="rId9"/>
    <p:sldId id="301" r:id="rId10"/>
    <p:sldId id="262" r:id="rId11"/>
    <p:sldId id="264" r:id="rId12"/>
    <p:sldId id="306" r:id="rId13"/>
    <p:sldId id="276" r:id="rId14"/>
    <p:sldId id="263" r:id="rId15"/>
    <p:sldId id="307" r:id="rId16"/>
    <p:sldId id="265" r:id="rId17"/>
    <p:sldId id="266" r:id="rId18"/>
    <p:sldId id="303" r:id="rId19"/>
    <p:sldId id="304" r:id="rId20"/>
    <p:sldId id="270" r:id="rId21"/>
    <p:sldId id="277" r:id="rId22"/>
    <p:sldId id="271" r:id="rId23"/>
    <p:sldId id="285" r:id="rId24"/>
    <p:sldId id="305" r:id="rId25"/>
    <p:sldId id="293" r:id="rId26"/>
    <p:sldId id="275" r:id="rId27"/>
  </p:sldIdLst>
  <p:sldSz cx="9144000" cy="6858000" type="screen4x3"/>
  <p:notesSz cx="9925050" cy="679608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8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8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8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8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8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8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8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8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8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8" autoAdjust="0"/>
  </p:normalViewPr>
  <p:slideViewPr>
    <p:cSldViewPr>
      <p:cViewPr varScale="1">
        <p:scale>
          <a:sx n="72" d="100"/>
          <a:sy n="72" d="100"/>
        </p:scale>
        <p:origin x="110" y="4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747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6B952066-249A-465A-92B8-833859F5C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241C8755-9C62-410B-97B0-19BB06182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100" name="AutoShape 3">
            <a:extLst>
              <a:ext uri="{FF2B5EF4-FFF2-40B4-BE49-F238E27FC236}">
                <a16:creationId xmlns:a16="http://schemas.microsoft.com/office/drawing/2014/main" id="{56B76F22-C1E0-4739-A39F-44FC5FB3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101" name="AutoShape 4">
            <a:extLst>
              <a:ext uri="{FF2B5EF4-FFF2-40B4-BE49-F238E27FC236}">
                <a16:creationId xmlns:a16="http://schemas.microsoft.com/office/drawing/2014/main" id="{6D6FD518-7D70-4E55-B38B-F19201B5A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102" name="AutoShape 5">
            <a:extLst>
              <a:ext uri="{FF2B5EF4-FFF2-40B4-BE49-F238E27FC236}">
                <a16:creationId xmlns:a16="http://schemas.microsoft.com/office/drawing/2014/main" id="{15A75BDC-5EB5-4253-A2E0-38F362AAC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103" name="AutoShape 6">
            <a:extLst>
              <a:ext uri="{FF2B5EF4-FFF2-40B4-BE49-F238E27FC236}">
                <a16:creationId xmlns:a16="http://schemas.microsoft.com/office/drawing/2014/main" id="{06E707C8-3E72-41CD-B25A-9CFCF855E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104" name="AutoShape 7">
            <a:extLst>
              <a:ext uri="{FF2B5EF4-FFF2-40B4-BE49-F238E27FC236}">
                <a16:creationId xmlns:a16="http://schemas.microsoft.com/office/drawing/2014/main" id="{B9586F63-DD7C-4F80-94E8-E7E3E619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105" name="AutoShape 8">
            <a:extLst>
              <a:ext uri="{FF2B5EF4-FFF2-40B4-BE49-F238E27FC236}">
                <a16:creationId xmlns:a16="http://schemas.microsoft.com/office/drawing/2014/main" id="{F6C794E3-A72D-4FAF-B8F8-83CD36F73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106" name="AutoShape 9">
            <a:extLst>
              <a:ext uri="{FF2B5EF4-FFF2-40B4-BE49-F238E27FC236}">
                <a16:creationId xmlns:a16="http://schemas.microsoft.com/office/drawing/2014/main" id="{4BFAEF5B-CE87-48A6-AFB5-4A902C7EA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107" name="AutoShape 10">
            <a:extLst>
              <a:ext uri="{FF2B5EF4-FFF2-40B4-BE49-F238E27FC236}">
                <a16:creationId xmlns:a16="http://schemas.microsoft.com/office/drawing/2014/main" id="{0960E000-23ED-4913-A99A-6999315C9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108" name="AutoShape 11">
            <a:extLst>
              <a:ext uri="{FF2B5EF4-FFF2-40B4-BE49-F238E27FC236}">
                <a16:creationId xmlns:a16="http://schemas.microsoft.com/office/drawing/2014/main" id="{2018A9AA-2073-4816-972E-8C20AED4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109" name="AutoShape 12">
            <a:extLst>
              <a:ext uri="{FF2B5EF4-FFF2-40B4-BE49-F238E27FC236}">
                <a16:creationId xmlns:a16="http://schemas.microsoft.com/office/drawing/2014/main" id="{656F5371-8F26-496F-86ED-C40CAD8E3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110" name="Text Box 13">
            <a:extLst>
              <a:ext uri="{FF2B5EF4-FFF2-40B4-BE49-F238E27FC236}">
                <a16:creationId xmlns:a16="http://schemas.microsoft.com/office/drawing/2014/main" id="{01F48D3E-C8CF-491D-B1F7-36D759000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9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111" name="Text Box 14">
            <a:extLst>
              <a:ext uri="{FF2B5EF4-FFF2-40B4-BE49-F238E27FC236}">
                <a16:creationId xmlns:a16="http://schemas.microsoft.com/office/drawing/2014/main" id="{6BE3460A-39C0-49E4-8361-7771D6CF1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0"/>
            <a:ext cx="4302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112" name="Rectangle 15">
            <a:extLst>
              <a:ext uri="{FF2B5EF4-FFF2-40B4-BE49-F238E27FC236}">
                <a16:creationId xmlns:a16="http://schemas.microsoft.com/office/drawing/2014/main" id="{7CFBEC00-4155-4C4E-939A-58E162AAE814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3267075" y="511175"/>
            <a:ext cx="3373438" cy="252888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60615E46-8D7E-4FAC-B27F-E9AB837021F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93775" y="3228975"/>
            <a:ext cx="7921625" cy="304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4114" name="Text Box 17">
            <a:extLst>
              <a:ext uri="{FF2B5EF4-FFF2-40B4-BE49-F238E27FC236}">
                <a16:creationId xmlns:a16="http://schemas.microsoft.com/office/drawing/2014/main" id="{3E54D324-3F43-4F7A-B217-7F52DEEFB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429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EECD8345-42D1-47EC-803A-569445AA219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621338" y="6457950"/>
            <a:ext cx="428625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37A6D94-C090-4FA9-8E77-8D1AF33539E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8">
            <a:extLst>
              <a:ext uri="{FF2B5EF4-FFF2-40B4-BE49-F238E27FC236}">
                <a16:creationId xmlns:a16="http://schemas.microsoft.com/office/drawing/2014/main" id="{302AAB65-E666-4BAB-AFEE-AD0D08CA665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D939AAC4-EA44-45F3-B437-67EE20A9DE45}" type="slidenum">
              <a:rPr lang="it-IT" altLang="it-IT" sz="1200" smtClean="0">
                <a:solidFill>
                  <a:srgbClr val="000000"/>
                </a:solidFill>
              </a:rPr>
              <a:pPr/>
              <a:t>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7E6ECC60-DE6D-40EC-83D5-3A2F76F4A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878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7F08906-04EB-4380-A7CB-BA3027CB91C9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38CFA0B8-3E29-47DB-B2B1-80E15DCE0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2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E035994-6B83-412D-A54F-245BC5C14C45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EA37CEC8-6D41-49CA-924C-D903D12C6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41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35F5738-2B60-4F4C-A64A-3E026B87DFC5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6150" name="Text Box 4">
            <a:extLst>
              <a:ext uri="{FF2B5EF4-FFF2-40B4-BE49-F238E27FC236}">
                <a16:creationId xmlns:a16="http://schemas.microsoft.com/office/drawing/2014/main" id="{1A9B2528-1554-4568-AF2B-59D36F29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57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3CEA578-28FD-4686-B66C-9947CAC3BE60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6151" name="Text Box 5">
            <a:extLst>
              <a:ext uri="{FF2B5EF4-FFF2-40B4-BE49-F238E27FC236}">
                <a16:creationId xmlns:a16="http://schemas.microsoft.com/office/drawing/2014/main" id="{7FEEE3EA-FDE4-4722-9FAF-4A17DD55A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302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A74C59D0-5890-4AA9-9EDF-04786EFB3C16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6152" name="Rectangle 6">
            <a:extLst>
              <a:ext uri="{FF2B5EF4-FFF2-40B4-BE49-F238E27FC236}">
                <a16:creationId xmlns:a16="http://schemas.microsoft.com/office/drawing/2014/main" id="{F5C051FB-43CE-45F1-9DDE-57ED5681C7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263900" y="511175"/>
            <a:ext cx="3398838" cy="2549525"/>
          </a:xfrm>
          <a:ln/>
        </p:spPr>
      </p:sp>
      <p:sp>
        <p:nvSpPr>
          <p:cNvPr id="6153" name="Rectangle 7">
            <a:extLst>
              <a:ext uri="{FF2B5EF4-FFF2-40B4-BE49-F238E27FC236}">
                <a16:creationId xmlns:a16="http://schemas.microsoft.com/office/drawing/2014/main" id="{11C3D5D6-EB97-4C23-BE2C-10F60AB2DFF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93775" y="3228975"/>
            <a:ext cx="7940675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8">
            <a:extLst>
              <a:ext uri="{FF2B5EF4-FFF2-40B4-BE49-F238E27FC236}">
                <a16:creationId xmlns:a16="http://schemas.microsoft.com/office/drawing/2014/main" id="{56C528E0-20DE-4966-A337-2CEFF09E56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45396933-1252-478B-9E5D-FFB76E9A148D}" type="slidenum">
              <a:rPr lang="it-IT" altLang="it-IT" sz="1200" smtClean="0">
                <a:solidFill>
                  <a:srgbClr val="000000"/>
                </a:solidFill>
              </a:rPr>
              <a:pPr/>
              <a:t>10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5D3EDBF4-5AD5-4931-8EAF-A3AE4E45D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878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E16F297-1768-4165-930A-F11C0085AFEB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10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BA2987FB-6D5D-45E0-B2AC-8F1B978B4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2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17344C7-1DD6-473E-A9C7-5E9B8CEB7145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10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4581" name="Text Box 3">
            <a:extLst>
              <a:ext uri="{FF2B5EF4-FFF2-40B4-BE49-F238E27FC236}">
                <a16:creationId xmlns:a16="http://schemas.microsoft.com/office/drawing/2014/main" id="{7E90069E-21AD-41D7-B507-AE99FCF45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41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731722E-B7D1-4470-82A0-4C7F4B8B2A38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10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4582" name="Text Box 4">
            <a:extLst>
              <a:ext uri="{FF2B5EF4-FFF2-40B4-BE49-F238E27FC236}">
                <a16:creationId xmlns:a16="http://schemas.microsoft.com/office/drawing/2014/main" id="{9B3D0A83-8336-4E3C-90ED-660B536F9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57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DDEABCD-9858-4511-A9A1-476EA2069F51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10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4583" name="Text Box 5">
            <a:extLst>
              <a:ext uri="{FF2B5EF4-FFF2-40B4-BE49-F238E27FC236}">
                <a16:creationId xmlns:a16="http://schemas.microsoft.com/office/drawing/2014/main" id="{5C124BEC-59C3-48D2-BD02-AD95C4CB8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302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76E0022-F103-4109-8B0B-FA534EA29214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10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4584" name="Rectangle 6">
            <a:extLst>
              <a:ext uri="{FF2B5EF4-FFF2-40B4-BE49-F238E27FC236}">
                <a16:creationId xmlns:a16="http://schemas.microsoft.com/office/drawing/2014/main" id="{AED169F8-F20D-4E8F-B72D-EE13EB7B47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263900" y="511175"/>
            <a:ext cx="3398838" cy="2549525"/>
          </a:xfrm>
          <a:ln/>
        </p:spPr>
      </p:sp>
      <p:sp>
        <p:nvSpPr>
          <p:cNvPr id="24585" name="Rectangle 7">
            <a:extLst>
              <a:ext uri="{FF2B5EF4-FFF2-40B4-BE49-F238E27FC236}">
                <a16:creationId xmlns:a16="http://schemas.microsoft.com/office/drawing/2014/main" id="{3B98872D-976C-41B7-B721-8755FDCC664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93775" y="3228975"/>
            <a:ext cx="7940675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8">
            <a:extLst>
              <a:ext uri="{FF2B5EF4-FFF2-40B4-BE49-F238E27FC236}">
                <a16:creationId xmlns:a16="http://schemas.microsoft.com/office/drawing/2014/main" id="{F44592BA-A58E-4C4C-A28B-5FE8C7E3F6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C204554A-5C5A-4D5D-9F35-C319339745C1}" type="slidenum">
              <a:rPr lang="it-IT" altLang="it-IT" sz="1200" smtClean="0">
                <a:solidFill>
                  <a:srgbClr val="000000"/>
                </a:solidFill>
              </a:rPr>
              <a:pPr/>
              <a:t>11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DCE7A104-CB85-4515-913A-D7B917540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878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AB0935A5-DCCD-4CCC-AEF8-3C0E336D9AC9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951611B9-29C4-42C8-9B95-18226F1B8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2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9257E3F2-816F-4CF2-AAB3-DBF412A2ECDD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6629" name="Text Box 3">
            <a:extLst>
              <a:ext uri="{FF2B5EF4-FFF2-40B4-BE49-F238E27FC236}">
                <a16:creationId xmlns:a16="http://schemas.microsoft.com/office/drawing/2014/main" id="{3E618FCE-25A5-4284-8CA9-C1430A276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41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2B1C91E-81AC-4F74-B797-1224A7E3D404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6630" name="Text Box 4">
            <a:extLst>
              <a:ext uri="{FF2B5EF4-FFF2-40B4-BE49-F238E27FC236}">
                <a16:creationId xmlns:a16="http://schemas.microsoft.com/office/drawing/2014/main" id="{8804EB6B-71A5-47E0-AFC8-FB0196049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57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8BBDD55-F5A5-4029-BC13-6EDA81FCC588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6631" name="Text Box 5">
            <a:extLst>
              <a:ext uri="{FF2B5EF4-FFF2-40B4-BE49-F238E27FC236}">
                <a16:creationId xmlns:a16="http://schemas.microsoft.com/office/drawing/2014/main" id="{94FC7EA3-9F4C-46E7-BBFB-B082F450B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302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E7BF98BE-7410-4A20-8197-EC9F67778399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6632" name="Rectangle 6">
            <a:extLst>
              <a:ext uri="{FF2B5EF4-FFF2-40B4-BE49-F238E27FC236}">
                <a16:creationId xmlns:a16="http://schemas.microsoft.com/office/drawing/2014/main" id="{9A267E73-333C-4CDB-873A-2B95395B7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1175"/>
            <a:ext cx="3398838" cy="2549525"/>
          </a:xfrm>
          <a:ln/>
        </p:spPr>
      </p:sp>
      <p:sp>
        <p:nvSpPr>
          <p:cNvPr id="26633" name="Rectangle 7">
            <a:extLst>
              <a:ext uri="{FF2B5EF4-FFF2-40B4-BE49-F238E27FC236}">
                <a16:creationId xmlns:a16="http://schemas.microsoft.com/office/drawing/2014/main" id="{6F723497-397C-4B21-BE9C-437C319D0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3775" y="3228975"/>
            <a:ext cx="7940675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8">
            <a:extLst>
              <a:ext uri="{FF2B5EF4-FFF2-40B4-BE49-F238E27FC236}">
                <a16:creationId xmlns:a16="http://schemas.microsoft.com/office/drawing/2014/main" id="{02BB7845-19AF-4555-A0EA-583B4F58C7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ED0A34D3-F6F2-4ABB-A43E-3A74CE021567}" type="slidenum">
              <a:rPr lang="it-IT" altLang="it-IT" sz="1200" smtClean="0">
                <a:solidFill>
                  <a:srgbClr val="000000"/>
                </a:solidFill>
              </a:rPr>
              <a:pPr/>
              <a:t>13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0B67154C-FC8A-4B3A-9013-03B7EB78D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878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0FC05B1-54C9-434B-929D-41BC6209445B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CC83B545-74F2-48D8-B1DC-0474B48A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2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2554FF5-92AA-48F3-84DF-B8609942D27C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9701" name="Text Box 3">
            <a:extLst>
              <a:ext uri="{FF2B5EF4-FFF2-40B4-BE49-F238E27FC236}">
                <a16:creationId xmlns:a16="http://schemas.microsoft.com/office/drawing/2014/main" id="{96287EE6-93A5-424F-B260-4396FA870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41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8AA0330-2DEC-4070-BB78-8C9EF71AB87C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9702" name="Text Box 4">
            <a:extLst>
              <a:ext uri="{FF2B5EF4-FFF2-40B4-BE49-F238E27FC236}">
                <a16:creationId xmlns:a16="http://schemas.microsoft.com/office/drawing/2014/main" id="{CAE48480-810A-4503-87DE-DA222BBF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57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C992474-2454-49C2-B8E9-042400324373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9703" name="Text Box 5">
            <a:extLst>
              <a:ext uri="{FF2B5EF4-FFF2-40B4-BE49-F238E27FC236}">
                <a16:creationId xmlns:a16="http://schemas.microsoft.com/office/drawing/2014/main" id="{F842CA3C-79AB-4E79-9786-BB9EE08E7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302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ECEDE3C-3F85-4FE0-A0A1-263213A1516D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9704" name="Rectangle 6">
            <a:extLst>
              <a:ext uri="{FF2B5EF4-FFF2-40B4-BE49-F238E27FC236}">
                <a16:creationId xmlns:a16="http://schemas.microsoft.com/office/drawing/2014/main" id="{740A57EE-9D1D-43B7-8FF4-D4FEADA4B9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263900" y="511175"/>
            <a:ext cx="3398838" cy="2549525"/>
          </a:xfrm>
          <a:ln/>
        </p:spPr>
      </p:sp>
      <p:sp>
        <p:nvSpPr>
          <p:cNvPr id="29705" name="Rectangle 7">
            <a:extLst>
              <a:ext uri="{FF2B5EF4-FFF2-40B4-BE49-F238E27FC236}">
                <a16:creationId xmlns:a16="http://schemas.microsoft.com/office/drawing/2014/main" id="{8AE7F4FE-0E49-4F33-A964-916DB6C7FBE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93775" y="3228975"/>
            <a:ext cx="7940675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8">
            <a:extLst>
              <a:ext uri="{FF2B5EF4-FFF2-40B4-BE49-F238E27FC236}">
                <a16:creationId xmlns:a16="http://schemas.microsoft.com/office/drawing/2014/main" id="{6E1B3426-5BC8-46CC-A61C-56D2C628FA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10E4CD5E-6B90-4A42-90BA-D637F35633B0}" type="slidenum">
              <a:rPr lang="it-IT" altLang="it-IT" sz="1200" smtClean="0">
                <a:solidFill>
                  <a:srgbClr val="000000"/>
                </a:solidFill>
              </a:rPr>
              <a:pPr/>
              <a:t>14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6CB7978-AB1D-4B10-A5AF-658444CFF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878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6D114AB-AA9E-4FC3-8BC4-9D41E860368A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89592C7B-6F7D-4BEA-A6BC-1C186DCB8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2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7ED55C9-8C7D-4085-B70D-B6DE081C0EB1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6F7C3D99-E7D6-4493-B5E7-8E846A226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41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A0BC3CC0-C729-4061-A275-1ACE4F91B8EF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A169F76E-1FDA-414E-9025-BED21161E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57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810E70A-B8F3-43FC-BF0B-A2B183830C7B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1751" name="Text Box 5">
            <a:extLst>
              <a:ext uri="{FF2B5EF4-FFF2-40B4-BE49-F238E27FC236}">
                <a16:creationId xmlns:a16="http://schemas.microsoft.com/office/drawing/2014/main" id="{4E9C1A77-F889-4D42-853F-AF8583C38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302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A59529E-D06E-481E-BCA1-431D4775DA0A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1752" name="Rectangle 6">
            <a:extLst>
              <a:ext uri="{FF2B5EF4-FFF2-40B4-BE49-F238E27FC236}">
                <a16:creationId xmlns:a16="http://schemas.microsoft.com/office/drawing/2014/main" id="{823424D9-CC9C-46A9-A290-EA4C2B0FBB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1175"/>
            <a:ext cx="3398838" cy="2549525"/>
          </a:xfrm>
          <a:ln/>
        </p:spPr>
      </p:sp>
      <p:sp>
        <p:nvSpPr>
          <p:cNvPr id="31753" name="Rectangle 7">
            <a:extLst>
              <a:ext uri="{FF2B5EF4-FFF2-40B4-BE49-F238E27FC236}">
                <a16:creationId xmlns:a16="http://schemas.microsoft.com/office/drawing/2014/main" id="{322829E4-4528-4FBB-BF4D-33C777472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3775" y="3228975"/>
            <a:ext cx="7940675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8">
            <a:extLst>
              <a:ext uri="{FF2B5EF4-FFF2-40B4-BE49-F238E27FC236}">
                <a16:creationId xmlns:a16="http://schemas.microsoft.com/office/drawing/2014/main" id="{79AA2990-3B70-48BF-AEE3-AB05DA4CBEE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E74CC7B1-8541-4C39-B636-B2B2E0084F3B}" type="slidenum">
              <a:rPr lang="it-IT" altLang="it-IT" sz="1200" smtClean="0">
                <a:solidFill>
                  <a:srgbClr val="000000"/>
                </a:solidFill>
              </a:rPr>
              <a:pPr/>
              <a:t>15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EA384DBD-5E7E-4406-93FA-94779DC32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878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50DC3FC-B832-480E-8E0A-0A1AB236BF9A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23BBFC29-B4B1-4806-B282-6C8892D75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2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728BF5A-0C83-4FA9-9210-A094C3450030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3797" name="Text Box 3">
            <a:extLst>
              <a:ext uri="{FF2B5EF4-FFF2-40B4-BE49-F238E27FC236}">
                <a16:creationId xmlns:a16="http://schemas.microsoft.com/office/drawing/2014/main" id="{C3EA684A-68C8-4031-ACC7-043B05225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41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750618C-8D5B-4197-94C7-3B636D3D788B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3798" name="Text Box 4">
            <a:extLst>
              <a:ext uri="{FF2B5EF4-FFF2-40B4-BE49-F238E27FC236}">
                <a16:creationId xmlns:a16="http://schemas.microsoft.com/office/drawing/2014/main" id="{F3223395-FC27-4FE8-B9A2-FD46F0DE6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57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961DC4E-6850-4EBF-8D18-4A769E6EAF20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3799" name="Text Box 5">
            <a:extLst>
              <a:ext uri="{FF2B5EF4-FFF2-40B4-BE49-F238E27FC236}">
                <a16:creationId xmlns:a16="http://schemas.microsoft.com/office/drawing/2014/main" id="{81A09BE5-39B6-4D05-98EE-E2496D205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302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CDB94A3-EA33-4B0C-96A2-C42248D5A2BF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3800" name="Rectangle 6">
            <a:extLst>
              <a:ext uri="{FF2B5EF4-FFF2-40B4-BE49-F238E27FC236}">
                <a16:creationId xmlns:a16="http://schemas.microsoft.com/office/drawing/2014/main" id="{90B13BB8-BF92-4E42-B9EE-9872E8BF77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263900" y="511175"/>
            <a:ext cx="3398838" cy="2549525"/>
          </a:xfrm>
          <a:ln/>
        </p:spPr>
      </p:sp>
      <p:sp>
        <p:nvSpPr>
          <p:cNvPr id="33801" name="Rectangle 7">
            <a:extLst>
              <a:ext uri="{FF2B5EF4-FFF2-40B4-BE49-F238E27FC236}">
                <a16:creationId xmlns:a16="http://schemas.microsoft.com/office/drawing/2014/main" id="{59206021-FBAB-4547-AD69-387C3EC572D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93775" y="3228975"/>
            <a:ext cx="7940675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8">
            <a:extLst>
              <a:ext uri="{FF2B5EF4-FFF2-40B4-BE49-F238E27FC236}">
                <a16:creationId xmlns:a16="http://schemas.microsoft.com/office/drawing/2014/main" id="{29E88FCE-81B4-4191-9184-810143E280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3AD9AC44-FF62-477E-ADAB-284B15D5F731}" type="slidenum">
              <a:rPr lang="it-IT" altLang="it-IT" sz="1200" smtClean="0">
                <a:solidFill>
                  <a:srgbClr val="000000"/>
                </a:solidFill>
              </a:rPr>
              <a:pPr/>
              <a:t>16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866E4469-C375-452F-A71B-E9DE79164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878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30C91D7-A1A4-4962-9A7D-62767AD1EC4C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B0CD7547-30E0-40CE-9F94-DC1063C1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2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8D94FFB-7637-459D-A209-FFA1E4A8E410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6B0211FD-4D15-4C89-AF04-6CEB2FE10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41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6156C88-8070-4E24-BD0B-451E44FFA2CC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D67C25F8-BC6E-4B1D-9ED4-9F18ACA3C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57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A6BE94A-B320-4F37-B9D0-45A0A3FA0D81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5847" name="Text Box 5">
            <a:extLst>
              <a:ext uri="{FF2B5EF4-FFF2-40B4-BE49-F238E27FC236}">
                <a16:creationId xmlns:a16="http://schemas.microsoft.com/office/drawing/2014/main" id="{455ABEB8-6664-4B53-B96B-185405D04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302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E1118B6-9682-4BDB-9738-3FF2E7546472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5848" name="Rectangle 6">
            <a:extLst>
              <a:ext uri="{FF2B5EF4-FFF2-40B4-BE49-F238E27FC236}">
                <a16:creationId xmlns:a16="http://schemas.microsoft.com/office/drawing/2014/main" id="{7F0928E2-499D-4C42-8A61-89E14B0548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263900" y="511175"/>
            <a:ext cx="3398838" cy="2549525"/>
          </a:xfrm>
          <a:ln/>
        </p:spPr>
      </p:sp>
      <p:sp>
        <p:nvSpPr>
          <p:cNvPr id="35849" name="Rectangle 7">
            <a:extLst>
              <a:ext uri="{FF2B5EF4-FFF2-40B4-BE49-F238E27FC236}">
                <a16:creationId xmlns:a16="http://schemas.microsoft.com/office/drawing/2014/main" id="{849348A2-FA4C-428F-93A3-99BA010924E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93775" y="3228975"/>
            <a:ext cx="7940675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7">
            <a:extLst>
              <a:ext uri="{FF2B5EF4-FFF2-40B4-BE49-F238E27FC236}">
                <a16:creationId xmlns:a16="http://schemas.microsoft.com/office/drawing/2014/main" id="{E644EFA7-D6A2-464B-97EB-4B0F93BB60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8A9A0295-8BA8-4484-94E2-A4A43FB2632C}" type="slidenum">
              <a:rPr lang="it-IT" altLang="it-IT" sz="1200" smtClean="0">
                <a:solidFill>
                  <a:srgbClr val="000000"/>
                </a:solidFill>
              </a:rPr>
              <a:pPr/>
              <a:t>17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7CAC2ED6-555B-411E-89DC-A87E8974F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00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076C896-25AF-47E7-B864-3B0DD765CD9A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7892" name="Text Box 2">
            <a:extLst>
              <a:ext uri="{FF2B5EF4-FFF2-40B4-BE49-F238E27FC236}">
                <a16:creationId xmlns:a16="http://schemas.microsoft.com/office/drawing/2014/main" id="{E03C4459-F1FF-4045-AA00-7A3D870DA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00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2C0ACB2-E560-4FF2-A851-90E6A3AC3912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9A600007-FA8D-41E4-BE49-537A3428F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16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FB9980F-6CFB-4141-8E53-69D76ACFE79B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7894" name="Text Box 4">
            <a:extLst>
              <a:ext uri="{FF2B5EF4-FFF2-40B4-BE49-F238E27FC236}">
                <a16:creationId xmlns:a16="http://schemas.microsoft.com/office/drawing/2014/main" id="{E91D8A23-9723-4430-B642-FF0ADC548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33D7452-2081-4007-B1A6-EA17C38DB039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7895" name="Rectangle 5">
            <a:extLst>
              <a:ext uri="{FF2B5EF4-FFF2-40B4-BE49-F238E27FC236}">
                <a16:creationId xmlns:a16="http://schemas.microsoft.com/office/drawing/2014/main" id="{28844E9A-6C1D-4E56-978E-EA774D3CD8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37896" name="Rectangle 6">
            <a:extLst>
              <a:ext uri="{FF2B5EF4-FFF2-40B4-BE49-F238E27FC236}">
                <a16:creationId xmlns:a16="http://schemas.microsoft.com/office/drawing/2014/main" id="{8E1FB19A-A6F8-4F05-8A8D-0F13495CC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718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7">
            <a:extLst>
              <a:ext uri="{FF2B5EF4-FFF2-40B4-BE49-F238E27FC236}">
                <a16:creationId xmlns:a16="http://schemas.microsoft.com/office/drawing/2014/main" id="{06FA88AF-39F2-489D-979E-2FB2180872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FAB8CEB2-87E6-4420-8020-6CC81C2F8ADD}" type="slidenum">
              <a:rPr lang="it-IT" altLang="it-IT" sz="1200" smtClean="0">
                <a:solidFill>
                  <a:srgbClr val="000000"/>
                </a:solidFill>
              </a:rPr>
              <a:pPr/>
              <a:t>18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915C7F29-D4B1-4049-8A30-A8AA1568D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00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B1CD6D7-FBC8-4EAE-A1E3-D3D92BCCA598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9A29D87A-240E-483E-8B9C-53A8CAA17E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27100" y="746125"/>
            <a:ext cx="4933950" cy="3702050"/>
          </a:xfrm>
          <a:ln/>
        </p:spPr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A03EBA20-7E6D-49A7-82FE-411A976C509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1038" y="4714875"/>
            <a:ext cx="5429250" cy="444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7">
            <a:extLst>
              <a:ext uri="{FF2B5EF4-FFF2-40B4-BE49-F238E27FC236}">
                <a16:creationId xmlns:a16="http://schemas.microsoft.com/office/drawing/2014/main" id="{4EFC3662-CA0B-4A41-8AFD-B56C2B3B80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821088D9-E4DE-4497-9897-9BA7308A0451}" type="slidenum">
              <a:rPr lang="it-IT" altLang="it-IT" sz="1200" smtClean="0">
                <a:solidFill>
                  <a:srgbClr val="000000"/>
                </a:solidFill>
              </a:rPr>
              <a:pPr/>
              <a:t>19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39866FFA-D6EB-493C-BED0-DC9584799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00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2E10467-A80F-4375-A4C0-3906710CD752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19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0F311D8E-659F-4D31-937E-C8C2B9E378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27100" y="746125"/>
            <a:ext cx="4933950" cy="3702050"/>
          </a:xfrm>
          <a:ln/>
        </p:spPr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782E5FF5-6839-4CF9-80BC-FA7EB8A7E8C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1038" y="4714875"/>
            <a:ext cx="5429250" cy="444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7">
            <a:extLst>
              <a:ext uri="{FF2B5EF4-FFF2-40B4-BE49-F238E27FC236}">
                <a16:creationId xmlns:a16="http://schemas.microsoft.com/office/drawing/2014/main" id="{334552CA-9F0D-4397-92DB-011233F37D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DD399023-7C4B-4F39-BEA5-29F0A1545BD1}" type="slidenum">
              <a:rPr lang="it-IT" altLang="it-IT" sz="1200" smtClean="0">
                <a:solidFill>
                  <a:srgbClr val="000000"/>
                </a:solidFill>
              </a:rPr>
              <a:pPr/>
              <a:t>21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88B1F5B6-1631-4DAF-8662-519B97245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00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5D16841-3FF4-45BA-BF97-5A7121A1155A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5060" name="Text Box 2">
            <a:extLst>
              <a:ext uri="{FF2B5EF4-FFF2-40B4-BE49-F238E27FC236}">
                <a16:creationId xmlns:a16="http://schemas.microsoft.com/office/drawing/2014/main" id="{BA649E85-A0EB-48E1-BEFA-D0B3B7CD6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00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CDAD524-8899-4D10-8644-8F55E7F38FF2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5061" name="Text Box 3">
            <a:extLst>
              <a:ext uri="{FF2B5EF4-FFF2-40B4-BE49-F238E27FC236}">
                <a16:creationId xmlns:a16="http://schemas.microsoft.com/office/drawing/2014/main" id="{BA7319BE-95E1-40D5-9CBF-EF0A80080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16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CA642B5-3796-462E-B2EA-D9F7BD74FCE5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5062" name="Text Box 4">
            <a:extLst>
              <a:ext uri="{FF2B5EF4-FFF2-40B4-BE49-F238E27FC236}">
                <a16:creationId xmlns:a16="http://schemas.microsoft.com/office/drawing/2014/main" id="{BDA52AF3-9976-4AFA-A6B3-C8CCB8325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66A2856-DC93-4E25-BE7F-74B84DF25349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5063" name="Rectangle 5">
            <a:extLst>
              <a:ext uri="{FF2B5EF4-FFF2-40B4-BE49-F238E27FC236}">
                <a16:creationId xmlns:a16="http://schemas.microsoft.com/office/drawing/2014/main" id="{533CFF80-6D62-4B47-8FC2-1EA4B45116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45064" name="Rectangle 6">
            <a:extLst>
              <a:ext uri="{FF2B5EF4-FFF2-40B4-BE49-F238E27FC236}">
                <a16:creationId xmlns:a16="http://schemas.microsoft.com/office/drawing/2014/main" id="{666BE54F-7206-4A56-B061-6970041C400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1038" y="4714875"/>
            <a:ext cx="543718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7">
            <a:extLst>
              <a:ext uri="{FF2B5EF4-FFF2-40B4-BE49-F238E27FC236}">
                <a16:creationId xmlns:a16="http://schemas.microsoft.com/office/drawing/2014/main" id="{2BCD44CE-0335-4C83-9BA9-665F3D8C29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763F4DD5-008C-4A5D-9199-04E87CCCC1D8}" type="slidenum">
              <a:rPr lang="it-IT" altLang="it-IT" sz="1200" smtClean="0">
                <a:solidFill>
                  <a:srgbClr val="000000"/>
                </a:solidFill>
              </a:rPr>
              <a:pPr/>
              <a:t>2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3001142B-69BB-4DEC-B6EB-09E63F8A2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00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B16274C-28C1-4BBA-9754-14803BBDB5CA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8196" name="Text Box 2">
            <a:extLst>
              <a:ext uri="{FF2B5EF4-FFF2-40B4-BE49-F238E27FC236}">
                <a16:creationId xmlns:a16="http://schemas.microsoft.com/office/drawing/2014/main" id="{47C6F29F-F270-4B85-89D4-C3AEAC552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00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9563EF2-02D0-43DA-96EC-E89E09A06DDC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BEEEA42F-8C20-457A-A681-2614FF597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16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A4A1D685-4FA3-427C-B552-A8113FFAE1A3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8198" name="Text Box 4">
            <a:extLst>
              <a:ext uri="{FF2B5EF4-FFF2-40B4-BE49-F238E27FC236}">
                <a16:creationId xmlns:a16="http://schemas.microsoft.com/office/drawing/2014/main" id="{BBE0605B-8AA7-4617-8AC3-3DB1ABD1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56721DA-7F03-4A96-864A-75465F289299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8199" name="Rectangle 5">
            <a:extLst>
              <a:ext uri="{FF2B5EF4-FFF2-40B4-BE49-F238E27FC236}">
                <a16:creationId xmlns:a16="http://schemas.microsoft.com/office/drawing/2014/main" id="{8310626A-DC86-4FCA-BAFA-1FEC17DEFC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8200" name="Rectangle 6">
            <a:extLst>
              <a:ext uri="{FF2B5EF4-FFF2-40B4-BE49-F238E27FC236}">
                <a16:creationId xmlns:a16="http://schemas.microsoft.com/office/drawing/2014/main" id="{2AA50AD4-1B69-412A-A750-89EAB372799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1038" y="4714875"/>
            <a:ext cx="543718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>
            <a:extLst>
              <a:ext uri="{FF2B5EF4-FFF2-40B4-BE49-F238E27FC236}">
                <a16:creationId xmlns:a16="http://schemas.microsoft.com/office/drawing/2014/main" id="{D0B7B05E-B716-48F0-BF8C-7C37433567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62C0C79B-AE91-43D6-99FB-D39380C3BB82}" type="slidenum">
              <a:rPr lang="it-IT" altLang="it-IT" sz="1200" smtClean="0">
                <a:solidFill>
                  <a:srgbClr val="000000"/>
                </a:solidFill>
              </a:rPr>
              <a:pPr/>
              <a:t>22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452DC9DD-8953-4E28-B9BC-D515675F9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6363"/>
            <a:ext cx="4292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5B9CC05-6683-477F-8D0F-684988DE6332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22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7108" name="Text Box 2">
            <a:extLst>
              <a:ext uri="{FF2B5EF4-FFF2-40B4-BE49-F238E27FC236}">
                <a16:creationId xmlns:a16="http://schemas.microsoft.com/office/drawing/2014/main" id="{6C4D722D-46D4-4F7C-BD75-2852B997C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6363"/>
            <a:ext cx="42926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189C0EE-4786-49A5-B324-68B987EA4E16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22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7109" name="Text Box 3">
            <a:extLst>
              <a:ext uri="{FF2B5EF4-FFF2-40B4-BE49-F238E27FC236}">
                <a16:creationId xmlns:a16="http://schemas.microsoft.com/office/drawing/2014/main" id="{469FB21F-65F7-4CCE-B98C-7DAF4347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6363"/>
            <a:ext cx="42941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2C9B5D8-B256-47F4-93E0-A5F6CF5D02A5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22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7110" name="Text Box 4">
            <a:extLst>
              <a:ext uri="{FF2B5EF4-FFF2-40B4-BE49-F238E27FC236}">
                <a16:creationId xmlns:a16="http://schemas.microsoft.com/office/drawing/2014/main" id="{F89DD1C9-6069-45E0-AB25-4CA5C7DD4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6363"/>
            <a:ext cx="4302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40B97C1-7CCE-4B76-B918-01B842AAD36A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22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7111" name="Rectangle 5">
            <a:extLst>
              <a:ext uri="{FF2B5EF4-FFF2-40B4-BE49-F238E27FC236}">
                <a16:creationId xmlns:a16="http://schemas.microsoft.com/office/drawing/2014/main" id="{41AFFCDD-B6E5-4224-A3B6-45AFD1BB7BF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263900" y="511175"/>
            <a:ext cx="3397250" cy="2547938"/>
          </a:xfrm>
          <a:ln/>
        </p:spPr>
      </p:sp>
      <p:sp>
        <p:nvSpPr>
          <p:cNvPr id="47112" name="Rectangle 6">
            <a:extLst>
              <a:ext uri="{FF2B5EF4-FFF2-40B4-BE49-F238E27FC236}">
                <a16:creationId xmlns:a16="http://schemas.microsoft.com/office/drawing/2014/main" id="{8BE19AC5-C0A4-4231-9D5F-23ACD0649D5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93775" y="3227388"/>
            <a:ext cx="7939088" cy="305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7">
            <a:extLst>
              <a:ext uri="{FF2B5EF4-FFF2-40B4-BE49-F238E27FC236}">
                <a16:creationId xmlns:a16="http://schemas.microsoft.com/office/drawing/2014/main" id="{60D7E353-264E-4E13-A1AE-4EE0178E6F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49D1B972-64FD-45E3-8BC5-D7B4908B05DC}" type="slidenum">
              <a:rPr lang="it-IT" altLang="it-IT" sz="1200" smtClean="0">
                <a:solidFill>
                  <a:srgbClr val="000000"/>
                </a:solidFill>
              </a:rPr>
              <a:pPr/>
              <a:t>23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452AC8A8-87A4-471E-A049-FDD7C891F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6363"/>
            <a:ext cx="4292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AD073741-5184-48AA-8A56-418F09D1210C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9156" name="Text Box 2">
            <a:extLst>
              <a:ext uri="{FF2B5EF4-FFF2-40B4-BE49-F238E27FC236}">
                <a16:creationId xmlns:a16="http://schemas.microsoft.com/office/drawing/2014/main" id="{892B54ED-BE6F-4B0C-ADF9-88498BAFD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6363"/>
            <a:ext cx="42926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3EC6A36-E9D3-47ED-B546-05321F92DA5C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9157" name="Text Box 3">
            <a:extLst>
              <a:ext uri="{FF2B5EF4-FFF2-40B4-BE49-F238E27FC236}">
                <a16:creationId xmlns:a16="http://schemas.microsoft.com/office/drawing/2014/main" id="{71CFBD9E-63D2-44B4-9942-CDDDADD66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6363"/>
            <a:ext cx="42941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491A3F9-3900-4D22-81CD-35D9EA11E889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9158" name="Text Box 4">
            <a:extLst>
              <a:ext uri="{FF2B5EF4-FFF2-40B4-BE49-F238E27FC236}">
                <a16:creationId xmlns:a16="http://schemas.microsoft.com/office/drawing/2014/main" id="{8C31EFBA-FA60-4C94-8988-60FEA7697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6363"/>
            <a:ext cx="4302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933BA8A-6269-431E-8F6D-545531746E1B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9159" name="Rectangle 5">
            <a:extLst>
              <a:ext uri="{FF2B5EF4-FFF2-40B4-BE49-F238E27FC236}">
                <a16:creationId xmlns:a16="http://schemas.microsoft.com/office/drawing/2014/main" id="{8A2967FD-BF5C-4957-A221-C221437C25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263900" y="511175"/>
            <a:ext cx="3397250" cy="2547938"/>
          </a:xfrm>
          <a:ln/>
        </p:spPr>
      </p:sp>
      <p:sp>
        <p:nvSpPr>
          <p:cNvPr id="49160" name="Rectangle 6">
            <a:extLst>
              <a:ext uri="{FF2B5EF4-FFF2-40B4-BE49-F238E27FC236}">
                <a16:creationId xmlns:a16="http://schemas.microsoft.com/office/drawing/2014/main" id="{99B35DC2-397A-4879-B079-F2EA616665F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93775" y="3227388"/>
            <a:ext cx="7939088" cy="305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8">
            <a:extLst>
              <a:ext uri="{FF2B5EF4-FFF2-40B4-BE49-F238E27FC236}">
                <a16:creationId xmlns:a16="http://schemas.microsoft.com/office/drawing/2014/main" id="{7D93D535-AD6A-41B3-A4E6-408C4FFDCD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CCB362A0-AD53-4B18-B2A6-5517448DC9C9}" type="slidenum">
              <a:rPr lang="it-IT" altLang="it-IT" sz="1200" smtClean="0">
                <a:solidFill>
                  <a:srgbClr val="000000"/>
                </a:solidFill>
              </a:rPr>
              <a:pPr/>
              <a:t>25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826012C5-60CA-45C9-A525-6A6D2E657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878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BE33263-3D9F-4062-97ED-FE7F0A4B1A99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2228" name="Text Box 2">
            <a:extLst>
              <a:ext uri="{FF2B5EF4-FFF2-40B4-BE49-F238E27FC236}">
                <a16:creationId xmlns:a16="http://schemas.microsoft.com/office/drawing/2014/main" id="{B81F7105-2350-4B94-B700-CCE20F9E8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2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0EBF29B-89CD-4601-AC34-F598930946A4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2229" name="Text Box 3">
            <a:extLst>
              <a:ext uri="{FF2B5EF4-FFF2-40B4-BE49-F238E27FC236}">
                <a16:creationId xmlns:a16="http://schemas.microsoft.com/office/drawing/2014/main" id="{8B32F458-39AB-4DA3-B3EB-9D782FD70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41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34FE25C-2285-4AE1-933E-C256C9A24663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2230" name="Text Box 4">
            <a:extLst>
              <a:ext uri="{FF2B5EF4-FFF2-40B4-BE49-F238E27FC236}">
                <a16:creationId xmlns:a16="http://schemas.microsoft.com/office/drawing/2014/main" id="{93248DB3-E581-4641-BF48-D4782308C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57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ED25FBD2-AD32-4B0F-B080-BF7C9014ADFA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2231" name="Text Box 5">
            <a:extLst>
              <a:ext uri="{FF2B5EF4-FFF2-40B4-BE49-F238E27FC236}">
                <a16:creationId xmlns:a16="http://schemas.microsoft.com/office/drawing/2014/main" id="{BBE65221-02F8-46DE-B2BD-0EFA66648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302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B211382-D98F-481B-A28B-5A612141D8B0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2232" name="Rectangle 6">
            <a:extLst>
              <a:ext uri="{FF2B5EF4-FFF2-40B4-BE49-F238E27FC236}">
                <a16:creationId xmlns:a16="http://schemas.microsoft.com/office/drawing/2014/main" id="{C08E37CE-8785-41B1-AEE2-AEFCA7B2A8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263900" y="511175"/>
            <a:ext cx="3398838" cy="2549525"/>
          </a:xfrm>
          <a:ln/>
        </p:spPr>
      </p:sp>
      <p:sp>
        <p:nvSpPr>
          <p:cNvPr id="52233" name="Rectangle 7">
            <a:extLst>
              <a:ext uri="{FF2B5EF4-FFF2-40B4-BE49-F238E27FC236}">
                <a16:creationId xmlns:a16="http://schemas.microsoft.com/office/drawing/2014/main" id="{C23E03B0-4872-4113-8651-9F41DF892F0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93775" y="3228975"/>
            <a:ext cx="7940675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7">
            <a:extLst>
              <a:ext uri="{FF2B5EF4-FFF2-40B4-BE49-F238E27FC236}">
                <a16:creationId xmlns:a16="http://schemas.microsoft.com/office/drawing/2014/main" id="{0FF6673E-D722-40E1-9D71-3F3170CAFA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761F38B7-AD2F-4556-8110-4A83ABBB148C}" type="slidenum">
              <a:rPr lang="it-IT" altLang="it-IT" sz="1200" smtClean="0">
                <a:solidFill>
                  <a:srgbClr val="000000"/>
                </a:solidFill>
              </a:rPr>
              <a:pPr/>
              <a:t>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257DE32D-CBBB-4144-9CD3-D118A0C14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6363"/>
            <a:ext cx="4292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AEA56ACB-AE29-48AF-91DD-BF2856E18488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id="{28F5A2A4-74BC-480A-A2E9-E9C6F896C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6363"/>
            <a:ext cx="42926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BA33AC7A-1B9C-4A93-A297-E9E5F99DF16D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0245" name="Text Box 3">
            <a:extLst>
              <a:ext uri="{FF2B5EF4-FFF2-40B4-BE49-F238E27FC236}">
                <a16:creationId xmlns:a16="http://schemas.microsoft.com/office/drawing/2014/main" id="{4BA5B775-7A23-4F67-BAEC-FF284896C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6363"/>
            <a:ext cx="42941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2C6D76B-A830-4643-BD2F-0B117FF63C80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0246" name="Text Box 4">
            <a:extLst>
              <a:ext uri="{FF2B5EF4-FFF2-40B4-BE49-F238E27FC236}">
                <a16:creationId xmlns:a16="http://schemas.microsoft.com/office/drawing/2014/main" id="{908B5D95-34D1-4442-8094-F6186EF7F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6363"/>
            <a:ext cx="4302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9125C2C7-C492-4D15-BC58-1DBE3A80C1CC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0247" name="Rectangle 5">
            <a:extLst>
              <a:ext uri="{FF2B5EF4-FFF2-40B4-BE49-F238E27FC236}">
                <a16:creationId xmlns:a16="http://schemas.microsoft.com/office/drawing/2014/main" id="{4AF41876-3348-4D78-BFB7-E1A96F0F5C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263900" y="511175"/>
            <a:ext cx="3397250" cy="2547938"/>
          </a:xfrm>
          <a:ln/>
        </p:spPr>
      </p:sp>
      <p:sp>
        <p:nvSpPr>
          <p:cNvPr id="10248" name="Rectangle 6">
            <a:extLst>
              <a:ext uri="{FF2B5EF4-FFF2-40B4-BE49-F238E27FC236}">
                <a16:creationId xmlns:a16="http://schemas.microsoft.com/office/drawing/2014/main" id="{966E16AA-D1D5-4C99-A820-3FE8DAF8AD5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93775" y="3227388"/>
            <a:ext cx="7939088" cy="305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7">
            <a:extLst>
              <a:ext uri="{FF2B5EF4-FFF2-40B4-BE49-F238E27FC236}">
                <a16:creationId xmlns:a16="http://schemas.microsoft.com/office/drawing/2014/main" id="{044074D9-3585-4070-A044-CCFA64D27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47879084-8903-4AB3-8231-E23C94320E68}" type="slidenum">
              <a:rPr lang="it-IT" altLang="it-IT" sz="1200" smtClean="0">
                <a:solidFill>
                  <a:srgbClr val="000000"/>
                </a:solidFill>
              </a:rPr>
              <a:pPr/>
              <a:t>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71863EED-C6D4-4700-8C50-60A93A00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6363"/>
            <a:ext cx="4292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5885EF5-37B0-44DE-8C56-3F9EAED42E0B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C81DFE2A-47BC-4B12-A481-00283DF4D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6363"/>
            <a:ext cx="42926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28E84CB-BF8D-48B6-99BD-78AC429EFF86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2293" name="Text Box 3">
            <a:extLst>
              <a:ext uri="{FF2B5EF4-FFF2-40B4-BE49-F238E27FC236}">
                <a16:creationId xmlns:a16="http://schemas.microsoft.com/office/drawing/2014/main" id="{A3C97011-30FD-4E4D-8800-57A479A54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6363"/>
            <a:ext cx="42941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906C1A83-2B22-43C3-A4C6-B33C34DA512B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2294" name="Text Box 4">
            <a:extLst>
              <a:ext uri="{FF2B5EF4-FFF2-40B4-BE49-F238E27FC236}">
                <a16:creationId xmlns:a16="http://schemas.microsoft.com/office/drawing/2014/main" id="{BC9D49EF-80B1-445C-B8A5-CB80B2610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6363"/>
            <a:ext cx="4302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5B996B3-0B7F-43FC-81EC-92DDE76D74D0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2295" name="Rectangle 5">
            <a:extLst>
              <a:ext uri="{FF2B5EF4-FFF2-40B4-BE49-F238E27FC236}">
                <a16:creationId xmlns:a16="http://schemas.microsoft.com/office/drawing/2014/main" id="{F3C0E667-C2E3-45FC-9A73-3822FACFBD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263900" y="511175"/>
            <a:ext cx="3397250" cy="2547938"/>
          </a:xfrm>
          <a:ln/>
        </p:spPr>
      </p:sp>
      <p:sp>
        <p:nvSpPr>
          <p:cNvPr id="12296" name="Rectangle 6">
            <a:extLst>
              <a:ext uri="{FF2B5EF4-FFF2-40B4-BE49-F238E27FC236}">
                <a16:creationId xmlns:a16="http://schemas.microsoft.com/office/drawing/2014/main" id="{3100A37F-D3DC-44FF-B507-3E06DA7D8A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93775" y="3227388"/>
            <a:ext cx="7939088" cy="305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7">
            <a:extLst>
              <a:ext uri="{FF2B5EF4-FFF2-40B4-BE49-F238E27FC236}">
                <a16:creationId xmlns:a16="http://schemas.microsoft.com/office/drawing/2014/main" id="{12618AF4-E55C-4092-A73C-C73D48CE60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EFA2D55E-FA42-4784-BB0D-F6D7C8D5584B}" type="slidenum">
              <a:rPr lang="it-IT" altLang="it-IT" sz="1200" smtClean="0">
                <a:solidFill>
                  <a:srgbClr val="000000"/>
                </a:solidFill>
              </a:rPr>
              <a:pPr/>
              <a:t>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FC0D2184-7483-49FB-A2DD-26A60A9F5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00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2809C44-D383-4C5B-A853-F8423B5E3B22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4340" name="Text Box 2">
            <a:extLst>
              <a:ext uri="{FF2B5EF4-FFF2-40B4-BE49-F238E27FC236}">
                <a16:creationId xmlns:a16="http://schemas.microsoft.com/office/drawing/2014/main" id="{9F3E381F-7345-4CAF-9B9F-DBB761A8D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00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8D95573-A284-4E33-9F03-7C6C6AF99E9B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4341" name="Text Box 3">
            <a:extLst>
              <a:ext uri="{FF2B5EF4-FFF2-40B4-BE49-F238E27FC236}">
                <a16:creationId xmlns:a16="http://schemas.microsoft.com/office/drawing/2014/main" id="{9B379BF7-DBAA-41AD-9E5B-D1C2D32AB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16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73E58C6-444C-45DB-A2AC-3AC104BBC4CF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4342" name="Text Box 4">
            <a:extLst>
              <a:ext uri="{FF2B5EF4-FFF2-40B4-BE49-F238E27FC236}">
                <a16:creationId xmlns:a16="http://schemas.microsoft.com/office/drawing/2014/main" id="{7AC6A653-C92C-4BD1-B265-406D0A283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1233627-7E6A-4E18-95CC-54D9B42080F1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4343" name="Rectangle 5">
            <a:extLst>
              <a:ext uri="{FF2B5EF4-FFF2-40B4-BE49-F238E27FC236}">
                <a16:creationId xmlns:a16="http://schemas.microsoft.com/office/drawing/2014/main" id="{4A2F91E2-58B5-41D3-828B-1E2AD96D0F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14344" name="Rectangle 6">
            <a:extLst>
              <a:ext uri="{FF2B5EF4-FFF2-40B4-BE49-F238E27FC236}">
                <a16:creationId xmlns:a16="http://schemas.microsoft.com/office/drawing/2014/main" id="{977D385A-D81C-4CDF-AA38-FBAF168EF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718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7">
            <a:extLst>
              <a:ext uri="{FF2B5EF4-FFF2-40B4-BE49-F238E27FC236}">
                <a16:creationId xmlns:a16="http://schemas.microsoft.com/office/drawing/2014/main" id="{D719BE19-F0B5-4430-B9F7-3F03BACB9E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B8EC0A95-CA35-403E-9EAB-4A148D9368D4}" type="slidenum">
              <a:rPr lang="it-IT" altLang="it-IT" sz="1200" smtClean="0">
                <a:solidFill>
                  <a:srgbClr val="000000"/>
                </a:solidFill>
              </a:rPr>
              <a:pPr/>
              <a:t>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9EB4C32A-24AE-4C2A-9211-8CA2DC9A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00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12F54A1-2A50-477C-A87A-55CE00D01B38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6388" name="Text Box 2">
            <a:extLst>
              <a:ext uri="{FF2B5EF4-FFF2-40B4-BE49-F238E27FC236}">
                <a16:creationId xmlns:a16="http://schemas.microsoft.com/office/drawing/2014/main" id="{4180455F-F1D9-48AA-90C2-2883B918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00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EB6B822E-1DEF-44FA-80A4-981D42DF3F7F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6389" name="Text Box 3">
            <a:extLst>
              <a:ext uri="{FF2B5EF4-FFF2-40B4-BE49-F238E27FC236}">
                <a16:creationId xmlns:a16="http://schemas.microsoft.com/office/drawing/2014/main" id="{EBBA6283-8205-403F-BEDE-E85433ED3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16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0C0DB4B-9721-487B-A012-BDC5118A9A96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6390" name="Text Box 4">
            <a:extLst>
              <a:ext uri="{FF2B5EF4-FFF2-40B4-BE49-F238E27FC236}">
                <a16:creationId xmlns:a16="http://schemas.microsoft.com/office/drawing/2014/main" id="{8D3ED9A3-AE05-437D-BDD6-BD8A04F96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64DDB35-2DA8-4246-9F79-9C77443B08B1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6391" name="Rectangle 5">
            <a:extLst>
              <a:ext uri="{FF2B5EF4-FFF2-40B4-BE49-F238E27FC236}">
                <a16:creationId xmlns:a16="http://schemas.microsoft.com/office/drawing/2014/main" id="{539F81A5-54BA-4912-96FB-A2D735450D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16392" name="Rectangle 6">
            <a:extLst>
              <a:ext uri="{FF2B5EF4-FFF2-40B4-BE49-F238E27FC236}">
                <a16:creationId xmlns:a16="http://schemas.microsoft.com/office/drawing/2014/main" id="{A03D1960-1010-49CB-91B0-74210B50971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1038" y="4714875"/>
            <a:ext cx="543718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7">
            <a:extLst>
              <a:ext uri="{FF2B5EF4-FFF2-40B4-BE49-F238E27FC236}">
                <a16:creationId xmlns:a16="http://schemas.microsoft.com/office/drawing/2014/main" id="{A9636383-67CB-4BB0-91DE-5E831DEC499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15D5DF60-DE45-4A60-A427-6AF51FEB8444}" type="slidenum">
              <a:rPr lang="it-IT" altLang="it-IT" sz="1200" smtClean="0">
                <a:solidFill>
                  <a:srgbClr val="000000"/>
                </a:solidFill>
              </a:rPr>
              <a:pPr/>
              <a:t>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722DF252-E7DB-4C19-8E29-5E0AA39CC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00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24E8B8A-6A29-423B-A8CE-BEC060BC7EC1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8436" name="Text Box 2">
            <a:extLst>
              <a:ext uri="{FF2B5EF4-FFF2-40B4-BE49-F238E27FC236}">
                <a16:creationId xmlns:a16="http://schemas.microsoft.com/office/drawing/2014/main" id="{BE532E55-E36A-4056-844A-53B51DE79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00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86AA19A-872D-4562-A884-3E25E4D3171B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8437" name="Text Box 3">
            <a:extLst>
              <a:ext uri="{FF2B5EF4-FFF2-40B4-BE49-F238E27FC236}">
                <a16:creationId xmlns:a16="http://schemas.microsoft.com/office/drawing/2014/main" id="{CA855918-24EC-4464-8B3D-3B3B76111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16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FB1126E-1040-4C99-8C72-C3E71552BF78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8438" name="Text Box 4">
            <a:extLst>
              <a:ext uri="{FF2B5EF4-FFF2-40B4-BE49-F238E27FC236}">
                <a16:creationId xmlns:a16="http://schemas.microsoft.com/office/drawing/2014/main" id="{EECFB0EF-7D68-4F0A-BB99-3C7AE3552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5FAA6E9-D3FC-4158-B620-64E9BCA08FC7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8439" name="Rectangle 5">
            <a:extLst>
              <a:ext uri="{FF2B5EF4-FFF2-40B4-BE49-F238E27FC236}">
                <a16:creationId xmlns:a16="http://schemas.microsoft.com/office/drawing/2014/main" id="{2F9C0A43-1DFD-4691-9803-FF2C6EFC38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18440" name="Rectangle 6">
            <a:extLst>
              <a:ext uri="{FF2B5EF4-FFF2-40B4-BE49-F238E27FC236}">
                <a16:creationId xmlns:a16="http://schemas.microsoft.com/office/drawing/2014/main" id="{C8DAEC36-D694-46D5-B301-AB86734AB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718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7">
            <a:extLst>
              <a:ext uri="{FF2B5EF4-FFF2-40B4-BE49-F238E27FC236}">
                <a16:creationId xmlns:a16="http://schemas.microsoft.com/office/drawing/2014/main" id="{AB60B1AC-3875-4E46-8708-5F12602023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87F200C1-A2F1-457F-BC78-DAEF1ED84BED}" type="slidenum">
              <a:rPr lang="it-IT" altLang="it-IT" sz="1200" smtClean="0">
                <a:solidFill>
                  <a:srgbClr val="000000"/>
                </a:solidFill>
              </a:rPr>
              <a:pPr/>
              <a:t>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13BC71B8-DCBF-46D0-8DA3-82B9CDF60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00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2087B93-1B81-4C01-BCE3-FEA9552DFA7A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6254CFD6-3A15-4E9B-90F3-94A2715E5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00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D10DA39-854F-41CA-99EE-ABB1450C9C66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0485" name="Text Box 3">
            <a:extLst>
              <a:ext uri="{FF2B5EF4-FFF2-40B4-BE49-F238E27FC236}">
                <a16:creationId xmlns:a16="http://schemas.microsoft.com/office/drawing/2014/main" id="{78D6E515-7730-4BC8-814A-BAFDCEA3C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16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86AB4AF-DFA3-4838-8D1A-A15A314538BC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0486" name="Text Box 4">
            <a:extLst>
              <a:ext uri="{FF2B5EF4-FFF2-40B4-BE49-F238E27FC236}">
                <a16:creationId xmlns:a16="http://schemas.microsoft.com/office/drawing/2014/main" id="{1901FF77-9333-4F04-87BB-8FC731007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08" tIns="46842" rIns="90108" bIns="46842" anchor="b"/>
          <a:lstStyle>
            <a:lvl1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175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E13B903-E4D9-4930-8C5D-5733D0355004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0487" name="Rectangle 5">
            <a:extLst>
              <a:ext uri="{FF2B5EF4-FFF2-40B4-BE49-F238E27FC236}">
                <a16:creationId xmlns:a16="http://schemas.microsoft.com/office/drawing/2014/main" id="{823ED0DA-FF62-48B3-B403-BC926AE8E0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20488" name="Rectangle 6">
            <a:extLst>
              <a:ext uri="{FF2B5EF4-FFF2-40B4-BE49-F238E27FC236}">
                <a16:creationId xmlns:a16="http://schemas.microsoft.com/office/drawing/2014/main" id="{76D09862-8C56-42F3-B3C7-2655A8195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718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8">
            <a:extLst>
              <a:ext uri="{FF2B5EF4-FFF2-40B4-BE49-F238E27FC236}">
                <a16:creationId xmlns:a16="http://schemas.microsoft.com/office/drawing/2014/main" id="{F9ACBE05-D45B-44ED-918E-7B4AA8E7B8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B27C0AC2-1097-43B0-8E01-645E6738D82D}" type="slidenum">
              <a:rPr lang="it-IT" altLang="it-IT" sz="1200" smtClean="0">
                <a:solidFill>
                  <a:srgbClr val="000000"/>
                </a:solidFill>
              </a:rPr>
              <a:pPr/>
              <a:t>9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9743111F-CFCA-46CF-B0DA-F30AB14ED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878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D4C4032-1C52-4975-A526-92F68724D9B6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9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08A46FCD-A99A-4567-B33F-F61714E3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2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771DF19-8DEA-451C-A3C2-9D19CEB39139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9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9FBD85D7-4B9B-460F-9EC1-F73B8CD64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41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75481DE-D8E3-4BC3-B6DF-5A101E2BBAA3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9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2534" name="Text Box 4">
            <a:extLst>
              <a:ext uri="{FF2B5EF4-FFF2-40B4-BE49-F238E27FC236}">
                <a16:creationId xmlns:a16="http://schemas.microsoft.com/office/drawing/2014/main" id="{A4981406-447E-4841-9E97-A80378158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2957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618DC83-4BA9-4E94-80D0-C08765C600C6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9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2535" name="Text Box 5">
            <a:extLst>
              <a:ext uri="{FF2B5EF4-FFF2-40B4-BE49-F238E27FC236}">
                <a16:creationId xmlns:a16="http://schemas.microsoft.com/office/drawing/2014/main" id="{BE95EEE3-FEE6-4199-82C1-DF85EC542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6457950"/>
            <a:ext cx="4302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3628879-2953-4433-9F9E-D4BF79537FAC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9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2536" name="Rectangle 6">
            <a:extLst>
              <a:ext uri="{FF2B5EF4-FFF2-40B4-BE49-F238E27FC236}">
                <a16:creationId xmlns:a16="http://schemas.microsoft.com/office/drawing/2014/main" id="{1229763A-F6C5-4B55-B01A-EFA4F8A0BC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263900" y="511175"/>
            <a:ext cx="3398838" cy="2549525"/>
          </a:xfrm>
          <a:ln/>
        </p:spPr>
      </p:sp>
      <p:sp>
        <p:nvSpPr>
          <p:cNvPr id="22537" name="Rectangle 7">
            <a:extLst>
              <a:ext uri="{FF2B5EF4-FFF2-40B4-BE49-F238E27FC236}">
                <a16:creationId xmlns:a16="http://schemas.microsoft.com/office/drawing/2014/main" id="{4502C1FD-75EB-46F4-A55C-5AE07E255D2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93775" y="3228975"/>
            <a:ext cx="7940675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F2827F-556B-4694-B1B7-4A09DEAE816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95B6B-8E0B-4DFF-ADC4-9C4D2CE17D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230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D20595-3C56-4869-ADF3-8B9616227D8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C249A-88D3-461D-BC3D-FB08CE09165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707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00813" y="609600"/>
            <a:ext cx="1938337" cy="54673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2613" cy="54673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4DBDC4-B833-4948-AAB4-C8E08D7D6BF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F69D5-25A2-4266-876E-2574D1CA10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7191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F4C988-2463-41E4-A098-BA1157828E3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493C3-E8EB-4FFC-9C9B-69D7964576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7680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682BF9-7765-4B73-A8B1-7457CADDE60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E1C4F-15FC-4894-9F75-FE65747886E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2863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F51AEA-7BBF-41D9-98B3-B5D246FB0CE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3D41-73FE-4051-93F6-7BE496D2184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2736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0475" cy="4097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8675" y="1981200"/>
            <a:ext cx="3802063" cy="4097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34FF0E-02D5-43BB-969A-2D2F221494C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DAA8-7079-4CE6-9914-68A8A77BDB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1919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7408E2A-3B99-4B91-B338-336A9BCFA7B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9742B-9B83-48BA-83FA-BAB7C709BB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4544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452B14-B057-4791-91F6-E3F6DCB44D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18AAB-C3DB-434D-ADC2-73E67439CFB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853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97A9F20-98CB-447F-B3A6-8D9ECBDFDDC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B5093-E566-4A33-84C2-9453AC88F4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12060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BC0616-E5BC-4DD0-843F-B79DB8B5922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97F2A-4459-4319-9723-6416EC69CE5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97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CB2A96-A53C-4B98-ACA1-ABBB5CDF52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C7A36-65CC-4D25-8E4B-458288212F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3819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B9C266-58DB-4507-BF4B-BF41E80ED8C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6E1FA-A411-4464-B9F7-DD341FF2109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0063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16F17F-A782-4DBC-AB39-309B2ED4558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0B835-FB1A-4241-A8CA-B883DF265DC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364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02400" y="609600"/>
            <a:ext cx="1938338" cy="54689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4200" cy="54689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1DD1F0-87D5-4C82-9B06-50F0B84C7A6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A618B-6020-491B-AB1A-ABE611CBEA0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5714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81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4A8EE9-5AFC-46B3-8532-341F1DF1BCD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F409D-8B2D-49D8-A74B-12B77250F74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193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0475" cy="40957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8675" y="1981200"/>
            <a:ext cx="3800475" cy="40957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EEC064-3298-4979-AA07-CE576AA184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58109-526D-45C5-B742-0DA1531687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635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9200304-7A7F-4159-A564-D636DD3DE41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4465D-2CC9-4F67-9FBB-0F0B666FB8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41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751716-DB0E-4C0E-A6AE-B7F1C03546E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9D20F-0535-40D1-8F70-6B9DE2F39D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088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0A3213E-24FE-43AB-AB84-87F19410BC2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05AA1-2078-4F2F-8ADC-74D8B1FA648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889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C7C75C-D3E0-4EA6-A6ED-5D307437657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97185-4133-4940-B3E8-6460C98884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148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FA19F8-3952-4DAF-AB54-5E949FAD87B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E0829-1800-443B-87E4-26375A31DA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071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0F19F77-E9D8-4FB8-89DD-18CB7D65E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533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DFE9A3F-D210-4FC4-B5E1-9983B2F71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33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B72CC07-8FBB-43F5-AB88-D2155AA68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BF3BDD9B-5C22-416D-8730-BD885696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EDA2F2E1-49B5-4431-BB4B-3D5267B2EBA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59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90F130-08B7-41C7-AAE2-BF1C9360D5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8BF5161F-F386-4167-9F5F-0C99469E4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5493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D8703600-2AE2-4B10-B37F-6222D83BE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4938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052" name="Text Box 3">
            <a:extLst>
              <a:ext uri="{FF2B5EF4-FFF2-40B4-BE49-F238E27FC236}">
                <a16:creationId xmlns:a16="http://schemas.microsoft.com/office/drawing/2014/main" id="{5DB32DE7-59B5-4369-A29A-E8AFAB9E9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20907FE8-DE2F-4524-8BF2-986FC36D7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9C45A36-929C-41DC-9598-A511DE12FF3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7538" cy="439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2FD78E-419D-4704-9FAE-9B73881848E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pitchFamily="3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pitchFamily="3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pitchFamily="3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pitchFamily="3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pitchFamily="3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pitchFamily="3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pitchFamily="3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9072946E-0F41-4C2B-ACBC-97833B997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1638"/>
            <a:ext cx="698658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1789CD28-786F-47C6-8BAF-5858DDE02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543550"/>
            <a:ext cx="8294688" cy="9366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t-IT" altLang="it-IT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Scuola Secondaria “E. </a:t>
            </a:r>
            <a:r>
              <a:rPr lang="it-IT" altLang="it-IT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Belussi</a:t>
            </a:r>
            <a:r>
              <a:rPr lang="it-IT" altLang="it-IT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” di Comun Nuovo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7F58723-2C2E-4A5A-BC7A-02D549E8F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58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B0B907B-5D88-4863-BB74-B925E869E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8" y="2243138"/>
            <a:ext cx="5465762" cy="23717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t-IT" altLang="it-IT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Piano Triennale dell’Offerta  Formativa</a:t>
            </a:r>
            <a:br>
              <a:rPr lang="it-IT" altLang="it-IT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</a:br>
            <a:r>
              <a:rPr lang="it-IT" altLang="it-IT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br>
              <a:rPr lang="it-IT" altLang="it-IT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</a:br>
            <a:r>
              <a:rPr lang="it-IT" altLang="it-IT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a.s.</a:t>
            </a:r>
            <a:r>
              <a:rPr lang="it-IT" altLang="it-IT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2025/26</a:t>
            </a:r>
          </a:p>
        </p:txBody>
      </p:sp>
      <p:pic>
        <p:nvPicPr>
          <p:cNvPr id="5126" name="Picture 8" descr="C:\Users\Tania\Desktop\image.png">
            <a:extLst>
              <a:ext uri="{FF2B5EF4-FFF2-40B4-BE49-F238E27FC236}">
                <a16:creationId xmlns:a16="http://schemas.microsoft.com/office/drawing/2014/main" id="{102196CA-1560-4D03-BC5D-BD35DD68D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82563"/>
            <a:ext cx="13493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magine 4" descr="Immagine che contiene finestra, edificio, albero, cielo&#10;&#10;Descrizione generata automaticamente">
            <a:extLst>
              <a:ext uri="{FF2B5EF4-FFF2-40B4-BE49-F238E27FC236}">
                <a16:creationId xmlns:a16="http://schemas.microsoft.com/office/drawing/2014/main" id="{F8428AF9-0231-4627-B728-CE9044695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25"/>
            <a:ext cx="33401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15F195DD-70AD-47D2-9335-7D29CD47D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553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A74C7FE8-9AA5-45CE-853D-024E15BBC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60350"/>
            <a:ext cx="6048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grpSp>
        <p:nvGrpSpPr>
          <p:cNvPr id="23556" name="Group 50">
            <a:extLst>
              <a:ext uri="{FF2B5EF4-FFF2-40B4-BE49-F238E27FC236}">
                <a16:creationId xmlns:a16="http://schemas.microsoft.com/office/drawing/2014/main" id="{FEC06B0F-7EEF-4C73-B30D-A76D284D50DB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773238"/>
            <a:ext cx="1779588" cy="4533900"/>
            <a:chOff x="158" y="1117"/>
            <a:chExt cx="1121" cy="2856"/>
          </a:xfrm>
        </p:grpSpPr>
        <p:sp>
          <p:nvSpPr>
            <p:cNvPr id="35919" name="Rectangle 51">
              <a:extLst>
                <a:ext uri="{FF2B5EF4-FFF2-40B4-BE49-F238E27FC236}">
                  <a16:creationId xmlns:a16="http://schemas.microsoft.com/office/drawing/2014/main" id="{DBD2A6B9-C94D-4174-A3C1-3FF798423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117"/>
              <a:ext cx="1121" cy="2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lIns="90000" tIns="6001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SzPct val="100000"/>
                <a:defRPr/>
              </a:pPr>
              <a:endParaRPr lang="it-IT" altLang="it-IT" sz="1600" dirty="0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defRPr/>
              </a:pPr>
              <a:endParaRPr lang="it-IT" altLang="it-IT" sz="1600" dirty="0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defRPr/>
              </a:pPr>
              <a:endParaRPr lang="it-IT" altLang="it-IT" sz="1600" dirty="0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defRPr/>
              </a:pPr>
              <a:endParaRPr lang="it-IT" altLang="it-IT" sz="1600" dirty="0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defRPr/>
              </a:pPr>
              <a:r>
                <a:rPr lang="it-IT" altLang="it-IT" sz="1600" dirty="0">
                  <a:solidFill>
                    <a:srgbClr val="000000"/>
                  </a:solidFill>
                </a:rPr>
                <a:t>I </a:t>
              </a:r>
              <a:r>
                <a:rPr lang="it-IT" altLang="it-IT" sz="1600" b="1" dirty="0">
                  <a:solidFill>
                    <a:srgbClr val="000000"/>
                  </a:solidFill>
                </a:rPr>
                <a:t>percorsi</a:t>
              </a:r>
              <a:r>
                <a:rPr lang="it-IT" altLang="it-IT" sz="1600" dirty="0">
                  <a:solidFill>
                    <a:srgbClr val="000000"/>
                  </a:solidFill>
                </a:rPr>
                <a:t> </a:t>
              </a:r>
              <a:r>
                <a:rPr lang="it-IT" altLang="it-IT" sz="1600" b="1" dirty="0">
                  <a:solidFill>
                    <a:srgbClr val="000000"/>
                  </a:solidFill>
                </a:rPr>
                <a:t>specifici</a:t>
              </a:r>
              <a:r>
                <a:rPr lang="it-IT" altLang="it-IT" sz="1600" dirty="0">
                  <a:solidFill>
                    <a:srgbClr val="000000"/>
                  </a:solidFill>
                </a:rPr>
                <a:t> della Scuola Secondaria...</a:t>
              </a:r>
            </a:p>
          </p:txBody>
        </p:sp>
        <p:sp>
          <p:nvSpPr>
            <p:cNvPr id="23621" name="Line 52">
              <a:extLst>
                <a:ext uri="{FF2B5EF4-FFF2-40B4-BE49-F238E27FC236}">
                  <a16:creationId xmlns:a16="http://schemas.microsoft.com/office/drawing/2014/main" id="{40D6B1F2-007E-46B6-97BE-0BDD06618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117"/>
              <a:ext cx="0" cy="2856"/>
            </a:xfrm>
            <a:prstGeom prst="line">
              <a:avLst/>
            </a:prstGeom>
            <a:noFill/>
            <a:ln w="1152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22" name="Line 53">
              <a:extLst>
                <a:ext uri="{FF2B5EF4-FFF2-40B4-BE49-F238E27FC236}">
                  <a16:creationId xmlns:a16="http://schemas.microsoft.com/office/drawing/2014/main" id="{A9F1D46F-F0D4-427A-A9F0-84D996DE3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0" y="1117"/>
              <a:ext cx="0" cy="2856"/>
            </a:xfrm>
            <a:prstGeom prst="line">
              <a:avLst/>
            </a:prstGeom>
            <a:noFill/>
            <a:ln w="1152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23" name="Line 54">
              <a:extLst>
                <a:ext uri="{FF2B5EF4-FFF2-40B4-BE49-F238E27FC236}">
                  <a16:creationId xmlns:a16="http://schemas.microsoft.com/office/drawing/2014/main" id="{7B5772D8-60DD-4B58-B618-B774A9634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117"/>
              <a:ext cx="1121" cy="0"/>
            </a:xfrm>
            <a:prstGeom prst="line">
              <a:avLst/>
            </a:prstGeom>
            <a:noFill/>
            <a:ln w="1152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24" name="Line 55">
              <a:extLst>
                <a:ext uri="{FF2B5EF4-FFF2-40B4-BE49-F238E27FC236}">
                  <a16:creationId xmlns:a16="http://schemas.microsoft.com/office/drawing/2014/main" id="{50142097-9BAC-42A9-855A-778C70622C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3974"/>
              <a:ext cx="1121" cy="0"/>
            </a:xfrm>
            <a:prstGeom prst="line">
              <a:avLst/>
            </a:prstGeom>
            <a:noFill/>
            <a:ln w="1152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3557" name="Group 56">
            <a:extLst>
              <a:ext uri="{FF2B5EF4-FFF2-40B4-BE49-F238E27FC236}">
                <a16:creationId xmlns:a16="http://schemas.microsoft.com/office/drawing/2014/main" id="{8352557F-B69D-463F-A515-D2C08458AD4B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82550"/>
            <a:ext cx="1408113" cy="1401763"/>
            <a:chOff x="22" y="52"/>
            <a:chExt cx="887" cy="883"/>
          </a:xfrm>
        </p:grpSpPr>
        <p:sp>
          <p:nvSpPr>
            <p:cNvPr id="11321" name="Rectangle 57">
              <a:extLst>
                <a:ext uri="{FF2B5EF4-FFF2-40B4-BE49-F238E27FC236}">
                  <a16:creationId xmlns:a16="http://schemas.microsoft.com/office/drawing/2014/main" id="{CB63080D-074A-4B18-B70B-9FAD65480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266"/>
              <a:ext cx="887" cy="669"/>
            </a:xfrm>
            <a:prstGeom prst="rect">
              <a:avLst/>
            </a:prstGeom>
            <a:gradFill rotWithShape="0">
              <a:gsLst>
                <a:gs pos="0">
                  <a:srgbClr val="F8F8F8"/>
                </a:gs>
                <a:gs pos="100000">
                  <a:srgbClr val="BDBDBD"/>
                </a:gs>
              </a:gsLst>
              <a:lin ang="5400000" scaled="1"/>
            </a:gradFill>
            <a:ln w="9360" cap="sq">
              <a:solidFill>
                <a:srgbClr val="F9F9F9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2000"/>
                </a:spcBef>
                <a:buSzPct val="100000"/>
                <a:defRPr/>
              </a:pPr>
              <a:r>
                <a:rPr lang="it-IT" altLang="it-IT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IL PTOF</a:t>
              </a:r>
            </a:p>
          </p:txBody>
        </p:sp>
        <p:grpSp>
          <p:nvGrpSpPr>
            <p:cNvPr id="23618" name="Group 58">
              <a:extLst>
                <a:ext uri="{FF2B5EF4-FFF2-40B4-BE49-F238E27FC236}">
                  <a16:creationId xmlns:a16="http://schemas.microsoft.com/office/drawing/2014/main" id="{49964C02-947B-4090-8EF3-3238385350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" y="52"/>
              <a:ext cx="802" cy="224"/>
              <a:chOff x="22" y="52"/>
              <a:chExt cx="802" cy="224"/>
            </a:xfrm>
          </p:grpSpPr>
          <p:sp>
            <p:nvSpPr>
              <p:cNvPr id="23619" name="Freeform 59">
                <a:extLst>
                  <a:ext uri="{FF2B5EF4-FFF2-40B4-BE49-F238E27FC236}">
                    <a16:creationId xmlns:a16="http://schemas.microsoft.com/office/drawing/2014/main" id="{71E0A0D8-573D-4990-8643-59516C624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" y="52"/>
                <a:ext cx="802" cy="224"/>
              </a:xfrm>
              <a:custGeom>
                <a:avLst/>
                <a:gdLst>
                  <a:gd name="T0" fmla="*/ 0 w 5350"/>
                  <a:gd name="T1" fmla="*/ 0 h 303"/>
                  <a:gd name="T2" fmla="*/ 0 w 5350"/>
                  <a:gd name="T3" fmla="*/ 0 h 303"/>
                  <a:gd name="T4" fmla="*/ 0 w 5350"/>
                  <a:gd name="T5" fmla="*/ 1 h 303"/>
                  <a:gd name="T6" fmla="*/ 0 w 5350"/>
                  <a:gd name="T7" fmla="*/ 1 h 303"/>
                  <a:gd name="T8" fmla="*/ 0 w 5350"/>
                  <a:gd name="T9" fmla="*/ 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0"/>
                  <a:gd name="T16" fmla="*/ 0 h 303"/>
                  <a:gd name="T17" fmla="*/ 5350 w 5350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0" h="303">
                    <a:moveTo>
                      <a:pt x="0" y="0"/>
                    </a:moveTo>
                    <a:lnTo>
                      <a:pt x="5210" y="0"/>
                    </a:lnTo>
                    <a:lnTo>
                      <a:pt x="5350" y="303"/>
                    </a:lnTo>
                    <a:lnTo>
                      <a:pt x="0" y="30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8F8F8"/>
                  </a:gs>
                  <a:gs pos="100000">
                    <a:srgbClr val="BDBDBD"/>
                  </a:gs>
                </a:gsLst>
                <a:lin ang="5400000" scaled="1"/>
              </a:gradFill>
              <a:ln w="9360" cap="flat">
                <a:solidFill>
                  <a:srgbClr val="F9F9F9"/>
                </a:solidFill>
                <a:round/>
                <a:headEnd/>
                <a:tailEnd/>
              </a:ln>
              <a:effectLst>
                <a:outerShdw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23558" name="Text Box 60">
            <a:extLst>
              <a:ext uri="{FF2B5EF4-FFF2-40B4-BE49-F238E27FC236}">
                <a16:creationId xmlns:a16="http://schemas.microsoft.com/office/drawing/2014/main" id="{2FB5C90B-F5D1-4A96-B50D-4B359E2FF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17488"/>
            <a:ext cx="6510337" cy="498475"/>
          </a:xfrm>
          <a:prstGeom prst="rect">
            <a:avLst/>
          </a:prstGeom>
          <a:gradFill rotWithShape="0">
            <a:gsLst>
              <a:gs pos="0">
                <a:srgbClr val="EDFFF8"/>
              </a:gs>
              <a:gs pos="100000">
                <a:srgbClr val="C3FFE8"/>
              </a:gs>
            </a:gsLst>
            <a:lin ang="5400000" scaled="1"/>
          </a:gradFill>
          <a:ln w="9360" cap="sq">
            <a:solidFill>
              <a:srgbClr val="A5DEC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18000" tIns="-25200" rIns="18000" bIns="-252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250"/>
              </a:spcBef>
              <a:buSzPct val="100000"/>
            </a:pPr>
            <a:r>
              <a:rPr lang="it-IT" altLang="it-IT" sz="3600" b="1">
                <a:solidFill>
                  <a:srgbClr val="000000"/>
                </a:solidFill>
              </a:rPr>
              <a:t>I PERCORSI</a:t>
            </a:r>
          </a:p>
        </p:txBody>
      </p:sp>
      <p:grpSp>
        <p:nvGrpSpPr>
          <p:cNvPr id="23559" name="Group 61">
            <a:extLst>
              <a:ext uri="{FF2B5EF4-FFF2-40B4-BE49-F238E27FC236}">
                <a16:creationId xmlns:a16="http://schemas.microsoft.com/office/drawing/2014/main" id="{C21B3422-6B30-4CE7-88BB-E8CB2DDD5B6F}"/>
              </a:ext>
            </a:extLst>
          </p:cNvPr>
          <p:cNvGrpSpPr>
            <a:grpSpLocks/>
          </p:cNvGrpSpPr>
          <p:nvPr/>
        </p:nvGrpSpPr>
        <p:grpSpPr bwMode="auto">
          <a:xfrm>
            <a:off x="0" y="6550025"/>
            <a:ext cx="9136063" cy="300038"/>
            <a:chOff x="0" y="4126"/>
            <a:chExt cx="5755" cy="189"/>
          </a:xfrm>
        </p:grpSpPr>
        <p:pic>
          <p:nvPicPr>
            <p:cNvPr id="23615" name="Object 62">
              <a:extLst>
                <a:ext uri="{FF2B5EF4-FFF2-40B4-BE49-F238E27FC236}">
                  <a16:creationId xmlns:a16="http://schemas.microsoft.com/office/drawing/2014/main" id="{CABAE7E5-9770-4CD5-8A20-4305AD26B9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128"/>
              <a:ext cx="33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16" name="Text Box 63">
              <a:extLst>
                <a:ext uri="{FF2B5EF4-FFF2-40B4-BE49-F238E27FC236}">
                  <a16:creationId xmlns:a16="http://schemas.microsoft.com/office/drawing/2014/main" id="{C4CAF90F-38A5-45D9-8BE5-1881140EE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26"/>
              <a:ext cx="5755" cy="189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b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r" eaLnBrk="1" hangingPunct="1">
                <a:spcBef>
                  <a:spcPts val="875"/>
                </a:spcBef>
                <a:buSzPct val="100000"/>
              </a:pPr>
              <a:r>
                <a:rPr lang="it-IT" altLang="it-IT" sz="1400" b="1" i="1">
                  <a:solidFill>
                    <a:srgbClr val="595959"/>
                  </a:solidFill>
                  <a:latin typeface="Arial" panose="020B0604020202020204" pitchFamily="34" charset="0"/>
                </a:rPr>
                <a:t>http://www.iczanica.it/istituto/progetti/index-progetti.htm</a:t>
              </a:r>
            </a:p>
          </p:txBody>
        </p:sp>
      </p:grp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022AB22-40C1-4401-AFB0-E4EEEF52FD4A}"/>
              </a:ext>
            </a:extLst>
          </p:cNvPr>
          <p:cNvGraphicFramePr>
            <a:graphicFrameLocks noGrp="1"/>
          </p:cNvGraphicFramePr>
          <p:nvPr/>
        </p:nvGraphicFramePr>
        <p:xfrm>
          <a:off x="2268538" y="1773238"/>
          <a:ext cx="6505575" cy="37147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9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DURANTE L’ANNO SCOLASTICO</a:t>
                      </a:r>
                    </a:p>
                  </a:txBody>
                  <a:tcPr marL="91433" marR="91433" marT="45798" marB="4579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CLASSI</a:t>
                      </a:r>
                    </a:p>
                  </a:txBody>
                  <a:tcPr marL="91433" marR="91433" marT="45798" marB="45798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8AAA66CD-3D06-42D0-8CCF-4740086D9A7A}"/>
              </a:ext>
            </a:extLst>
          </p:cNvPr>
          <p:cNvGraphicFramePr>
            <a:graphicFrameLocks noGrp="1"/>
          </p:cNvGraphicFramePr>
          <p:nvPr/>
        </p:nvGraphicFramePr>
        <p:xfrm>
          <a:off x="2268538" y="2144713"/>
          <a:ext cx="6505575" cy="41640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91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07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Consiglio comunale dei Ragazzi e delle Ragazze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1°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2°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3°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07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/>
                        <a:t>Conoscere il territorio – Palazzo Benaglio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2°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24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/>
                        <a:t>Alfabetizzazione per i non nativi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1°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2°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3°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/>
                        <a:t>Invito alla lettura - #io leggo perché - Libri per sognare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1°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2°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3°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/>
                        <a:t>Conversazione in lingua Inglese (Madrelingua)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1°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2°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3°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86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/>
                        <a:t>Potenziamento lingua Inglese – KET A2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3°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07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/>
                        <a:t>Life Skills Training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1°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2°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3°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07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/>
                        <a:t>Orientamento scolastico 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1°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2°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3°</a:t>
                      </a:r>
                    </a:p>
                  </a:txBody>
                  <a:tcPr marL="91416" marR="91416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34B039A7-C94D-4C5C-B219-9AE7EA439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553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BACCB437-50A7-499B-85AB-924EC20FB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60350"/>
            <a:ext cx="6048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grpSp>
        <p:nvGrpSpPr>
          <p:cNvPr id="25604" name="Group 50">
            <a:extLst>
              <a:ext uri="{FF2B5EF4-FFF2-40B4-BE49-F238E27FC236}">
                <a16:creationId xmlns:a16="http://schemas.microsoft.com/office/drawing/2014/main" id="{4AE55E4C-973D-49DE-B92C-8E74935D3B54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773238"/>
            <a:ext cx="1779588" cy="4464050"/>
            <a:chOff x="158" y="1117"/>
            <a:chExt cx="1121" cy="2856"/>
          </a:xfrm>
        </p:grpSpPr>
        <p:sp>
          <p:nvSpPr>
            <p:cNvPr id="35919" name="Rectangle 51">
              <a:extLst>
                <a:ext uri="{FF2B5EF4-FFF2-40B4-BE49-F238E27FC236}">
                  <a16:creationId xmlns:a16="http://schemas.microsoft.com/office/drawing/2014/main" id="{7685183E-C5DF-4DB3-9E23-83F803CF9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117"/>
              <a:ext cx="1121" cy="2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lIns="90000" tIns="6001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SzPct val="100000"/>
                <a:defRPr/>
              </a:pPr>
              <a:endParaRPr lang="it-IT" altLang="it-IT" sz="1600" dirty="0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defRPr/>
              </a:pPr>
              <a:endParaRPr lang="it-IT" altLang="it-IT" sz="1600" dirty="0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defRPr/>
              </a:pPr>
              <a:endParaRPr lang="it-IT" altLang="it-IT" sz="1600" dirty="0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defRPr/>
              </a:pPr>
              <a:endParaRPr lang="it-IT" altLang="it-IT" sz="1600" dirty="0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defRPr/>
              </a:pPr>
              <a:r>
                <a:rPr lang="it-IT" altLang="it-IT" sz="1600" dirty="0">
                  <a:solidFill>
                    <a:srgbClr val="000000"/>
                  </a:solidFill>
                </a:rPr>
                <a:t>I </a:t>
              </a:r>
              <a:r>
                <a:rPr lang="it-IT" altLang="it-IT" sz="1600" b="1" dirty="0">
                  <a:solidFill>
                    <a:srgbClr val="000000"/>
                  </a:solidFill>
                </a:rPr>
                <a:t>percorsi</a:t>
              </a:r>
              <a:r>
                <a:rPr lang="it-IT" altLang="it-IT" sz="1600" dirty="0">
                  <a:solidFill>
                    <a:srgbClr val="000000"/>
                  </a:solidFill>
                </a:rPr>
                <a:t> </a:t>
              </a:r>
              <a:r>
                <a:rPr lang="it-IT" altLang="it-IT" sz="1600" b="1" dirty="0">
                  <a:solidFill>
                    <a:srgbClr val="000000"/>
                  </a:solidFill>
                </a:rPr>
                <a:t>specifici</a:t>
              </a:r>
              <a:r>
                <a:rPr lang="it-IT" altLang="it-IT" sz="1600" dirty="0">
                  <a:solidFill>
                    <a:srgbClr val="000000"/>
                  </a:solidFill>
                </a:rPr>
                <a:t> della scuola secondaria...</a:t>
              </a:r>
            </a:p>
          </p:txBody>
        </p:sp>
        <p:sp>
          <p:nvSpPr>
            <p:cNvPr id="25669" name="Line 52">
              <a:extLst>
                <a:ext uri="{FF2B5EF4-FFF2-40B4-BE49-F238E27FC236}">
                  <a16:creationId xmlns:a16="http://schemas.microsoft.com/office/drawing/2014/main" id="{FF832060-78B8-4227-A6BE-8232F355D3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117"/>
              <a:ext cx="0" cy="2856"/>
            </a:xfrm>
            <a:prstGeom prst="line">
              <a:avLst/>
            </a:prstGeom>
            <a:noFill/>
            <a:ln w="1152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70" name="Line 53">
              <a:extLst>
                <a:ext uri="{FF2B5EF4-FFF2-40B4-BE49-F238E27FC236}">
                  <a16:creationId xmlns:a16="http://schemas.microsoft.com/office/drawing/2014/main" id="{AD44528A-BD26-4FA1-8577-A6578C616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0" y="1117"/>
              <a:ext cx="0" cy="2856"/>
            </a:xfrm>
            <a:prstGeom prst="line">
              <a:avLst/>
            </a:prstGeom>
            <a:noFill/>
            <a:ln w="1152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71" name="Line 54">
              <a:extLst>
                <a:ext uri="{FF2B5EF4-FFF2-40B4-BE49-F238E27FC236}">
                  <a16:creationId xmlns:a16="http://schemas.microsoft.com/office/drawing/2014/main" id="{5C0BB5FB-2F30-4919-9A91-EE12776E8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117"/>
              <a:ext cx="1121" cy="0"/>
            </a:xfrm>
            <a:prstGeom prst="line">
              <a:avLst/>
            </a:prstGeom>
            <a:noFill/>
            <a:ln w="1152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72" name="Line 55">
              <a:extLst>
                <a:ext uri="{FF2B5EF4-FFF2-40B4-BE49-F238E27FC236}">
                  <a16:creationId xmlns:a16="http://schemas.microsoft.com/office/drawing/2014/main" id="{76316155-0B0D-4EE0-9504-481F3C852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3974"/>
              <a:ext cx="1121" cy="0"/>
            </a:xfrm>
            <a:prstGeom prst="line">
              <a:avLst/>
            </a:prstGeom>
            <a:noFill/>
            <a:ln w="1152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5605" name="Group 56">
            <a:extLst>
              <a:ext uri="{FF2B5EF4-FFF2-40B4-BE49-F238E27FC236}">
                <a16:creationId xmlns:a16="http://schemas.microsoft.com/office/drawing/2014/main" id="{FD8762BF-A119-4AC9-933E-215F7E6FFA42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82550"/>
            <a:ext cx="1408113" cy="1401763"/>
            <a:chOff x="22" y="52"/>
            <a:chExt cx="887" cy="883"/>
          </a:xfrm>
        </p:grpSpPr>
        <p:sp>
          <p:nvSpPr>
            <p:cNvPr id="11321" name="Rectangle 57">
              <a:extLst>
                <a:ext uri="{FF2B5EF4-FFF2-40B4-BE49-F238E27FC236}">
                  <a16:creationId xmlns:a16="http://schemas.microsoft.com/office/drawing/2014/main" id="{E99E81F4-50E6-47C4-BC9E-43D4B996A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266"/>
              <a:ext cx="887" cy="669"/>
            </a:xfrm>
            <a:prstGeom prst="rect">
              <a:avLst/>
            </a:prstGeom>
            <a:gradFill rotWithShape="0">
              <a:gsLst>
                <a:gs pos="0">
                  <a:srgbClr val="F8F8F8"/>
                </a:gs>
                <a:gs pos="100000">
                  <a:srgbClr val="BDBDBD"/>
                </a:gs>
              </a:gsLst>
              <a:lin ang="5400000" scaled="1"/>
            </a:gradFill>
            <a:ln w="9360" cap="sq">
              <a:solidFill>
                <a:srgbClr val="F9F9F9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2000"/>
                </a:spcBef>
                <a:buSzPct val="100000"/>
                <a:defRPr/>
              </a:pPr>
              <a:r>
                <a:rPr lang="it-IT" altLang="it-IT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IL PTOF</a:t>
              </a:r>
            </a:p>
          </p:txBody>
        </p:sp>
        <p:grpSp>
          <p:nvGrpSpPr>
            <p:cNvPr id="25666" name="Group 58">
              <a:extLst>
                <a:ext uri="{FF2B5EF4-FFF2-40B4-BE49-F238E27FC236}">
                  <a16:creationId xmlns:a16="http://schemas.microsoft.com/office/drawing/2014/main" id="{160DF5D0-EBF7-4E1F-8657-4B07A677C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" y="52"/>
              <a:ext cx="802" cy="224"/>
              <a:chOff x="22" y="52"/>
              <a:chExt cx="802" cy="224"/>
            </a:xfrm>
          </p:grpSpPr>
          <p:sp>
            <p:nvSpPr>
              <p:cNvPr id="25667" name="Freeform 59">
                <a:extLst>
                  <a:ext uri="{FF2B5EF4-FFF2-40B4-BE49-F238E27FC236}">
                    <a16:creationId xmlns:a16="http://schemas.microsoft.com/office/drawing/2014/main" id="{672B4756-8F38-4C58-A31E-CA767FA94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" y="52"/>
                <a:ext cx="802" cy="224"/>
              </a:xfrm>
              <a:custGeom>
                <a:avLst/>
                <a:gdLst>
                  <a:gd name="T0" fmla="*/ 0 w 5350"/>
                  <a:gd name="T1" fmla="*/ 0 h 303"/>
                  <a:gd name="T2" fmla="*/ 0 w 5350"/>
                  <a:gd name="T3" fmla="*/ 0 h 303"/>
                  <a:gd name="T4" fmla="*/ 0 w 5350"/>
                  <a:gd name="T5" fmla="*/ 1 h 303"/>
                  <a:gd name="T6" fmla="*/ 0 w 5350"/>
                  <a:gd name="T7" fmla="*/ 1 h 303"/>
                  <a:gd name="T8" fmla="*/ 0 w 5350"/>
                  <a:gd name="T9" fmla="*/ 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0"/>
                  <a:gd name="T16" fmla="*/ 0 h 303"/>
                  <a:gd name="T17" fmla="*/ 5350 w 5350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0" h="303">
                    <a:moveTo>
                      <a:pt x="0" y="0"/>
                    </a:moveTo>
                    <a:lnTo>
                      <a:pt x="5210" y="0"/>
                    </a:lnTo>
                    <a:lnTo>
                      <a:pt x="5350" y="303"/>
                    </a:lnTo>
                    <a:lnTo>
                      <a:pt x="0" y="30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8F8F8"/>
                  </a:gs>
                  <a:gs pos="100000">
                    <a:srgbClr val="BDBDBD"/>
                  </a:gs>
                </a:gsLst>
                <a:lin ang="5400000" scaled="1"/>
              </a:gradFill>
              <a:ln w="9360" cap="flat">
                <a:solidFill>
                  <a:srgbClr val="F9F9F9"/>
                </a:solidFill>
                <a:round/>
                <a:headEnd/>
                <a:tailEnd/>
              </a:ln>
              <a:effectLst>
                <a:outerShdw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25606" name="Text Box 60">
            <a:extLst>
              <a:ext uri="{FF2B5EF4-FFF2-40B4-BE49-F238E27FC236}">
                <a16:creationId xmlns:a16="http://schemas.microsoft.com/office/drawing/2014/main" id="{3B6B1771-EDBE-4A0C-9A7E-A584CBF77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17488"/>
            <a:ext cx="6510337" cy="498475"/>
          </a:xfrm>
          <a:prstGeom prst="rect">
            <a:avLst/>
          </a:prstGeom>
          <a:gradFill rotWithShape="0">
            <a:gsLst>
              <a:gs pos="0">
                <a:srgbClr val="EDFFF8"/>
              </a:gs>
              <a:gs pos="100000">
                <a:srgbClr val="C3FFE8"/>
              </a:gs>
            </a:gsLst>
            <a:lin ang="5400000" scaled="1"/>
          </a:gradFill>
          <a:ln w="9360" cap="sq">
            <a:solidFill>
              <a:srgbClr val="A5DEC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18000" tIns="-25200" rIns="18000" bIns="-252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250"/>
              </a:spcBef>
              <a:buSzPct val="100000"/>
            </a:pPr>
            <a:r>
              <a:rPr lang="it-IT" altLang="it-IT" sz="3600" b="1">
                <a:solidFill>
                  <a:srgbClr val="000000"/>
                </a:solidFill>
              </a:rPr>
              <a:t>I PERCORSI</a:t>
            </a:r>
          </a:p>
        </p:txBody>
      </p:sp>
      <p:grpSp>
        <p:nvGrpSpPr>
          <p:cNvPr id="25607" name="Group 61">
            <a:extLst>
              <a:ext uri="{FF2B5EF4-FFF2-40B4-BE49-F238E27FC236}">
                <a16:creationId xmlns:a16="http://schemas.microsoft.com/office/drawing/2014/main" id="{E45234F8-C570-4070-9BAB-9BB0F170B80A}"/>
              </a:ext>
            </a:extLst>
          </p:cNvPr>
          <p:cNvGrpSpPr>
            <a:grpSpLocks/>
          </p:cNvGrpSpPr>
          <p:nvPr/>
        </p:nvGrpSpPr>
        <p:grpSpPr bwMode="auto">
          <a:xfrm>
            <a:off x="0" y="6550025"/>
            <a:ext cx="9136063" cy="300038"/>
            <a:chOff x="0" y="4126"/>
            <a:chExt cx="5755" cy="189"/>
          </a:xfrm>
        </p:grpSpPr>
        <p:pic>
          <p:nvPicPr>
            <p:cNvPr id="25663" name="Object 62">
              <a:extLst>
                <a:ext uri="{FF2B5EF4-FFF2-40B4-BE49-F238E27FC236}">
                  <a16:creationId xmlns:a16="http://schemas.microsoft.com/office/drawing/2014/main" id="{FF75651D-20EF-4528-93CA-9DBFCDE7A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128"/>
              <a:ext cx="33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64" name="Text Box 63">
              <a:extLst>
                <a:ext uri="{FF2B5EF4-FFF2-40B4-BE49-F238E27FC236}">
                  <a16:creationId xmlns:a16="http://schemas.microsoft.com/office/drawing/2014/main" id="{ADA9F25A-E49B-4A76-8BD6-094B39762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26"/>
              <a:ext cx="5755" cy="189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b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r" eaLnBrk="1" hangingPunct="1">
                <a:spcBef>
                  <a:spcPts val="875"/>
                </a:spcBef>
                <a:buSzPct val="100000"/>
              </a:pPr>
              <a:r>
                <a:rPr lang="it-IT" altLang="it-IT" sz="1400" b="1" i="1">
                  <a:solidFill>
                    <a:srgbClr val="595959"/>
                  </a:solidFill>
                  <a:latin typeface="Arial" panose="020B0604020202020204" pitchFamily="34" charset="0"/>
                </a:rPr>
                <a:t>http://www.iczanica.it/istituto/progetti/index-progetti.htm</a:t>
              </a:r>
            </a:p>
          </p:txBody>
        </p:sp>
      </p:grp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6522EB1-65EE-4DC5-9F9C-A8D6A06A7C36}"/>
              </a:ext>
            </a:extLst>
          </p:cNvPr>
          <p:cNvGraphicFramePr>
            <a:graphicFrameLocks noGrp="1"/>
          </p:cNvGraphicFramePr>
          <p:nvPr/>
        </p:nvGraphicFramePr>
        <p:xfrm>
          <a:off x="2268538" y="1773238"/>
          <a:ext cx="6505575" cy="4318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91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it-IT" sz="1800" dirty="0"/>
                        <a:t>DURANTE L’ANNO SCOLASTICO</a:t>
                      </a:r>
                    </a:p>
                  </a:txBody>
                  <a:tcPr marL="91444" marR="91444" marT="45798" marB="4579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CLASSI</a:t>
                      </a:r>
                    </a:p>
                  </a:txBody>
                  <a:tcPr marL="91444" marR="91444" marT="45798" marB="45798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8B2D2FE-F215-4F74-ADB0-F4249BC06AD2}"/>
              </a:ext>
            </a:extLst>
          </p:cNvPr>
          <p:cNvGraphicFramePr>
            <a:graphicFrameLocks noGrp="1"/>
          </p:cNvGraphicFramePr>
          <p:nvPr/>
        </p:nvGraphicFramePr>
        <p:xfrm>
          <a:off x="2268538" y="2205038"/>
          <a:ext cx="6505575" cy="40322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9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Giochi sportivi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1°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2°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3°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9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Emergenza Climatica –  Puliamo il mondo </a:t>
                      </a:r>
                      <a:r>
                        <a:rPr kumimoji="0" lang="it-IT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Legambiante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1°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2°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3°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Giornata per la legalità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1°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2°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3°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5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/>
                        <a:t>Progetto Gentilezza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1°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2°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3°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34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/>
                        <a:t>Progetto Bullismo e Cyberbullismo – Nodo Blu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1°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2°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3°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5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/>
                        <a:t>Giochi Matematici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1°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2°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3°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/>
                        <a:t>Merenda letteraria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3°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85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/>
                        <a:t>Intervento carabinieri o polizia di stato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1°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2°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3°</a:t>
                      </a:r>
                    </a:p>
                  </a:txBody>
                  <a:tcPr marL="91405" marR="9140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3">
            <a:extLst>
              <a:ext uri="{FF2B5EF4-FFF2-40B4-BE49-F238E27FC236}">
                <a16:creationId xmlns:a16="http://schemas.microsoft.com/office/drawing/2014/main" id="{05B1E915-6171-495C-B5F9-334FF320D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" y="384175"/>
            <a:ext cx="1408113" cy="1074738"/>
          </a:xfrm>
          <a:prstGeom prst="rect">
            <a:avLst/>
          </a:prstGeom>
          <a:gradFill rotWithShape="0">
            <a:gsLst>
              <a:gs pos="0">
                <a:srgbClr val="F8F8F8"/>
              </a:gs>
              <a:gs pos="100000">
                <a:srgbClr val="BDBDBD"/>
              </a:gs>
            </a:gsLst>
            <a:lin ang="5400000" scaled="1"/>
          </a:gradFill>
          <a:ln w="9360" cap="sq">
            <a:solidFill>
              <a:srgbClr val="F9F9F9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SzPct val="100000"/>
              <a:defRPr/>
            </a:pPr>
            <a:r>
              <a:rPr lang="it-IT" altLang="it-IT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IL PTOF</a:t>
            </a:r>
          </a:p>
        </p:txBody>
      </p:sp>
      <p:grpSp>
        <p:nvGrpSpPr>
          <p:cNvPr id="27651" name="Group 7">
            <a:extLst>
              <a:ext uri="{FF2B5EF4-FFF2-40B4-BE49-F238E27FC236}">
                <a16:creationId xmlns:a16="http://schemas.microsoft.com/office/drawing/2014/main" id="{4D782112-8BB8-4A60-9905-7096CAB0FDD9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82550"/>
            <a:ext cx="1408113" cy="1401763"/>
            <a:chOff x="22" y="52"/>
            <a:chExt cx="887" cy="883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59A865C5-4B1F-4F44-84F1-EAB4B1DAE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266"/>
              <a:ext cx="887" cy="669"/>
            </a:xfrm>
            <a:prstGeom prst="rect">
              <a:avLst/>
            </a:prstGeom>
            <a:gradFill rotWithShape="0">
              <a:gsLst>
                <a:gs pos="0">
                  <a:srgbClr val="F8F8F8"/>
                </a:gs>
                <a:gs pos="100000">
                  <a:srgbClr val="BDBDBD"/>
                </a:gs>
              </a:gsLst>
              <a:lin ang="5400000" scaled="1"/>
            </a:gradFill>
            <a:ln w="9360" cap="sq">
              <a:solidFill>
                <a:srgbClr val="F9F9F9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2000"/>
                </a:spcBef>
                <a:buSzPct val="100000"/>
                <a:defRPr/>
              </a:pPr>
              <a:r>
                <a:rPr lang="it-IT" altLang="it-IT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IL PTOF</a:t>
              </a:r>
            </a:p>
          </p:txBody>
        </p:sp>
        <p:grpSp>
          <p:nvGrpSpPr>
            <p:cNvPr id="27654" name="Group 9">
              <a:extLst>
                <a:ext uri="{FF2B5EF4-FFF2-40B4-BE49-F238E27FC236}">
                  <a16:creationId xmlns:a16="http://schemas.microsoft.com/office/drawing/2014/main" id="{08C31C4C-9221-420F-9B03-CF4DB3E9E8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" y="52"/>
              <a:ext cx="802" cy="224"/>
              <a:chOff x="22" y="52"/>
              <a:chExt cx="802" cy="224"/>
            </a:xfrm>
          </p:grpSpPr>
          <p:sp>
            <p:nvSpPr>
              <p:cNvPr id="27655" name="Freeform 10">
                <a:extLst>
                  <a:ext uri="{FF2B5EF4-FFF2-40B4-BE49-F238E27FC236}">
                    <a16:creationId xmlns:a16="http://schemas.microsoft.com/office/drawing/2014/main" id="{FD882F9D-A658-4EC8-916C-561D3C3BB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" y="52"/>
                <a:ext cx="802" cy="224"/>
              </a:xfrm>
              <a:custGeom>
                <a:avLst/>
                <a:gdLst>
                  <a:gd name="T0" fmla="*/ 0 w 5350"/>
                  <a:gd name="T1" fmla="*/ 0 h 303"/>
                  <a:gd name="T2" fmla="*/ 0 w 5350"/>
                  <a:gd name="T3" fmla="*/ 0 h 303"/>
                  <a:gd name="T4" fmla="*/ 0 w 5350"/>
                  <a:gd name="T5" fmla="*/ 1 h 303"/>
                  <a:gd name="T6" fmla="*/ 0 w 5350"/>
                  <a:gd name="T7" fmla="*/ 1 h 303"/>
                  <a:gd name="T8" fmla="*/ 0 w 5350"/>
                  <a:gd name="T9" fmla="*/ 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0"/>
                  <a:gd name="T16" fmla="*/ 0 h 303"/>
                  <a:gd name="T17" fmla="*/ 5350 w 5350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0" h="303">
                    <a:moveTo>
                      <a:pt x="0" y="0"/>
                    </a:moveTo>
                    <a:lnTo>
                      <a:pt x="5210" y="0"/>
                    </a:lnTo>
                    <a:lnTo>
                      <a:pt x="5350" y="303"/>
                    </a:lnTo>
                    <a:lnTo>
                      <a:pt x="0" y="30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8F8F8"/>
                  </a:gs>
                  <a:gs pos="100000">
                    <a:srgbClr val="BDBDBD"/>
                  </a:gs>
                </a:gsLst>
                <a:lin ang="5400000" scaled="1"/>
              </a:gradFill>
              <a:ln w="9360" cap="flat">
                <a:solidFill>
                  <a:srgbClr val="F9F9F9"/>
                </a:solidFill>
                <a:round/>
                <a:headEnd/>
                <a:tailEnd/>
              </a:ln>
              <a:effectLst>
                <a:outerShdw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7" name="Text Box 6">
            <a:extLst>
              <a:ext uri="{FF2B5EF4-FFF2-40B4-BE49-F238E27FC236}">
                <a16:creationId xmlns:a16="http://schemas.microsoft.com/office/drawing/2014/main" id="{5E3E60C1-4448-48A1-B3CC-5C683F5E2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22275"/>
            <a:ext cx="6840538" cy="58150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1400" b="1" dirty="0">
                <a:solidFill>
                  <a:schemeClr val="tx1"/>
                </a:solidFill>
              </a:rPr>
              <a:t>SERVIZIO  SPORTELLO D’ASCOLTO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sz="1400" b="1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 Lo Sportello d’Ascolto è un servizio gratuito della scuola.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sz="14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1400" b="1" dirty="0">
                <a:solidFill>
                  <a:schemeClr val="tx1"/>
                </a:solidFill>
              </a:rPr>
              <a:t>Per Chi ?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 Per i ragazzi e le ragazze, si propone come luogo nel quale elaborare alcune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problematiche relative al comportamento, al processo di apprendimento, al metodo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di studio, alle relazioni con i compagni e gli adulti, e al superamento di alcuni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momenti critici tipici dell’età.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 Per i genitori e gli insegnanti dell’infanzia, primaria e secondaria di primo grado,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la scuola vuole offrire, sempre gratuitamente, il supporto di un esperto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nell’elaborazione dei problemi o delle difficoltà che possono insorgere nel rapporto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con i propri figli/alunni.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sz="14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sz="14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1400" b="1" dirty="0">
                <a:solidFill>
                  <a:schemeClr val="tx1"/>
                </a:solidFill>
              </a:rPr>
              <a:t>Come richiedere un appuntamento?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Gli alunni della scuola secondaria di primo grado, autorizzati da entrambi i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genitori, potranno accedere allo sportello su loro richiesta, previa prenotazione,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compilando solo per un primo colloquio il modulo di richiesta colloquio e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depositandolo nell’apposita cassetta predisposta che si trova a scuola. I successivi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colloqui saranno concordati direttamente con la dottoressa.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 I genitori e gli insegnanti possono prenotare un appuntamento</a:t>
            </a:r>
            <a:r>
              <a:rPr lang="it-IT" altLang="it-IT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, contattando la psicologa 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it-IT" altLang="it-IT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responsabile del Servizio al numero di telefono fornito ogni anno in apposita circolare. </a:t>
            </a:r>
            <a:endParaRPr lang="it-IT" altLang="it-IT" sz="105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it-IT" altLang="it-IT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E685C8CF-77E6-40EC-BCC3-2B21D663E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6553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736C99C-7DDA-47DD-9113-8E2DFE388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2281238"/>
            <a:ext cx="3995738" cy="1930400"/>
          </a:xfrm>
          <a:prstGeom prst="rect">
            <a:avLst/>
          </a:prstGeom>
          <a:gradFill rotWithShape="0">
            <a:gsLst>
              <a:gs pos="0">
                <a:srgbClr val="EDFFF8"/>
              </a:gs>
              <a:gs pos="100000">
                <a:srgbClr val="C3FFE8"/>
              </a:gs>
            </a:gsLst>
            <a:lin ang="5400000" scaled="1"/>
          </a:gradFill>
          <a:ln w="9360" cap="sq">
            <a:solidFill>
              <a:srgbClr val="A5DEC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lIns="90000" tIns="46800" rIns="90000" bIns="46800" anchor="ctr"/>
          <a:lstStyle>
            <a:lvl1pPr marL="152400" indent="-133350"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it-IT" altLang="it-IT" sz="1400" b="1">
                <a:solidFill>
                  <a:srgbClr val="000000"/>
                </a:solidFill>
              </a:rPr>
              <a:t>CICLO E RICICLO: </a:t>
            </a:r>
          </a:p>
          <a:p>
            <a:pPr eaLnBrk="1" hangingPunct="1">
              <a:buSzPct val="100000"/>
            </a:pPr>
            <a:r>
              <a:rPr lang="it-IT" altLang="it-IT" sz="1400" b="1">
                <a:solidFill>
                  <a:srgbClr val="000000"/>
                </a:solidFill>
              </a:rPr>
              <a:t>(la scuola in collaborazione con  l’Amministrazione </a:t>
            </a:r>
          </a:p>
          <a:p>
            <a:pPr eaLnBrk="1" hangingPunct="1">
              <a:buSzPct val="100000"/>
            </a:pPr>
            <a:r>
              <a:rPr lang="it-IT" altLang="it-IT" sz="1400" b="1">
                <a:solidFill>
                  <a:srgbClr val="000000"/>
                </a:solidFill>
              </a:rPr>
              <a:t>Comunale, CIAL, STEMIN e alcuni esercenti </a:t>
            </a:r>
          </a:p>
          <a:p>
            <a:pPr eaLnBrk="1" hangingPunct="1">
              <a:buSzPct val="100000"/>
            </a:pPr>
            <a:r>
              <a:rPr lang="it-IT" altLang="it-IT" sz="1400" b="1">
                <a:solidFill>
                  <a:srgbClr val="000000"/>
                </a:solidFill>
              </a:rPr>
              <a:t>di Comun Nuovo)</a:t>
            </a:r>
          </a:p>
          <a:p>
            <a:pPr eaLnBrk="1" hangingPunct="1">
              <a:buSzPct val="100000"/>
            </a:pPr>
            <a:endParaRPr lang="it-IT" altLang="it-IT" sz="1100" b="1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- Educare a comportamenti responsabili e rispettosi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 dell’ambiente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- Educare alla raccolta differenziata</a:t>
            </a:r>
          </a:p>
        </p:txBody>
      </p:sp>
      <p:grpSp>
        <p:nvGrpSpPr>
          <p:cNvPr id="28676" name="Group 7">
            <a:extLst>
              <a:ext uri="{FF2B5EF4-FFF2-40B4-BE49-F238E27FC236}">
                <a16:creationId xmlns:a16="http://schemas.microsoft.com/office/drawing/2014/main" id="{79A2D686-682A-4B7A-BB5A-0F2B75745167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82550"/>
            <a:ext cx="1408113" cy="1401763"/>
            <a:chOff x="22" y="52"/>
            <a:chExt cx="887" cy="883"/>
          </a:xfrm>
        </p:grpSpPr>
        <p:sp>
          <p:nvSpPr>
            <p:cNvPr id="10248" name="Rectangle 8">
              <a:extLst>
                <a:ext uri="{FF2B5EF4-FFF2-40B4-BE49-F238E27FC236}">
                  <a16:creationId xmlns:a16="http://schemas.microsoft.com/office/drawing/2014/main" id="{7049E1A6-F9C5-4B00-A099-56771B609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266"/>
              <a:ext cx="887" cy="669"/>
            </a:xfrm>
            <a:prstGeom prst="rect">
              <a:avLst/>
            </a:prstGeom>
            <a:gradFill rotWithShape="0">
              <a:gsLst>
                <a:gs pos="0">
                  <a:srgbClr val="F8F8F8"/>
                </a:gs>
                <a:gs pos="100000">
                  <a:srgbClr val="BDBDBD"/>
                </a:gs>
              </a:gsLst>
              <a:lin ang="5400000" scaled="1"/>
            </a:gradFill>
            <a:ln w="9360" cap="sq">
              <a:solidFill>
                <a:srgbClr val="F9F9F9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2000"/>
                </a:spcBef>
                <a:buSzPct val="100000"/>
                <a:defRPr/>
              </a:pPr>
              <a:r>
                <a:rPr lang="it-IT" altLang="it-IT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IL PTOF</a:t>
              </a:r>
            </a:p>
          </p:txBody>
        </p:sp>
        <p:grpSp>
          <p:nvGrpSpPr>
            <p:cNvPr id="28684" name="Group 9">
              <a:extLst>
                <a:ext uri="{FF2B5EF4-FFF2-40B4-BE49-F238E27FC236}">
                  <a16:creationId xmlns:a16="http://schemas.microsoft.com/office/drawing/2014/main" id="{89FA064B-61A9-42C4-940F-ECFA4F2D89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" y="52"/>
              <a:ext cx="802" cy="224"/>
              <a:chOff x="22" y="52"/>
              <a:chExt cx="802" cy="224"/>
            </a:xfrm>
          </p:grpSpPr>
          <p:sp>
            <p:nvSpPr>
              <p:cNvPr id="28685" name="Freeform 10">
                <a:extLst>
                  <a:ext uri="{FF2B5EF4-FFF2-40B4-BE49-F238E27FC236}">
                    <a16:creationId xmlns:a16="http://schemas.microsoft.com/office/drawing/2014/main" id="{493D195F-4A6B-4958-AF7C-9972F5DF2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" y="52"/>
                <a:ext cx="802" cy="224"/>
              </a:xfrm>
              <a:custGeom>
                <a:avLst/>
                <a:gdLst>
                  <a:gd name="T0" fmla="*/ 0 w 5350"/>
                  <a:gd name="T1" fmla="*/ 0 h 303"/>
                  <a:gd name="T2" fmla="*/ 0 w 5350"/>
                  <a:gd name="T3" fmla="*/ 0 h 303"/>
                  <a:gd name="T4" fmla="*/ 0 w 5350"/>
                  <a:gd name="T5" fmla="*/ 1 h 303"/>
                  <a:gd name="T6" fmla="*/ 0 w 5350"/>
                  <a:gd name="T7" fmla="*/ 1 h 303"/>
                  <a:gd name="T8" fmla="*/ 0 w 5350"/>
                  <a:gd name="T9" fmla="*/ 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0"/>
                  <a:gd name="T16" fmla="*/ 0 h 303"/>
                  <a:gd name="T17" fmla="*/ 5350 w 5350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0" h="303">
                    <a:moveTo>
                      <a:pt x="0" y="0"/>
                    </a:moveTo>
                    <a:lnTo>
                      <a:pt x="5210" y="0"/>
                    </a:lnTo>
                    <a:lnTo>
                      <a:pt x="5350" y="303"/>
                    </a:lnTo>
                    <a:lnTo>
                      <a:pt x="0" y="30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8F8F8"/>
                  </a:gs>
                  <a:gs pos="100000">
                    <a:srgbClr val="BDBDBD"/>
                  </a:gs>
                </a:gsLst>
                <a:lin ang="5400000" scaled="1"/>
              </a:gradFill>
              <a:ln w="9360" cap="flat">
                <a:solidFill>
                  <a:srgbClr val="F9F9F9"/>
                </a:solidFill>
                <a:round/>
                <a:headEnd/>
                <a:tailEnd/>
              </a:ln>
              <a:effectLst>
                <a:outerShdw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28677" name="Group 11">
            <a:extLst>
              <a:ext uri="{FF2B5EF4-FFF2-40B4-BE49-F238E27FC236}">
                <a16:creationId xmlns:a16="http://schemas.microsoft.com/office/drawing/2014/main" id="{31CDC0AC-DF37-4C7A-969E-89FB68A4C8AC}"/>
              </a:ext>
            </a:extLst>
          </p:cNvPr>
          <p:cNvGrpSpPr>
            <a:grpSpLocks/>
          </p:cNvGrpSpPr>
          <p:nvPr/>
        </p:nvGrpSpPr>
        <p:grpSpPr bwMode="auto">
          <a:xfrm>
            <a:off x="0" y="6524625"/>
            <a:ext cx="9136063" cy="300038"/>
            <a:chOff x="0" y="4126"/>
            <a:chExt cx="5755" cy="189"/>
          </a:xfrm>
        </p:grpSpPr>
        <p:pic>
          <p:nvPicPr>
            <p:cNvPr id="28681" name="Object 12">
              <a:extLst>
                <a:ext uri="{FF2B5EF4-FFF2-40B4-BE49-F238E27FC236}">
                  <a16:creationId xmlns:a16="http://schemas.microsoft.com/office/drawing/2014/main" id="{EEEC1A67-56A7-44A9-9AC7-DA1997EF3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128"/>
              <a:ext cx="33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Text Box 13">
              <a:extLst>
                <a:ext uri="{FF2B5EF4-FFF2-40B4-BE49-F238E27FC236}">
                  <a16:creationId xmlns:a16="http://schemas.microsoft.com/office/drawing/2014/main" id="{A6B742FC-4DA8-428C-A8D1-70E010CBC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26"/>
              <a:ext cx="5755" cy="189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b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r" eaLnBrk="1" hangingPunct="1">
                <a:spcBef>
                  <a:spcPts val="875"/>
                </a:spcBef>
                <a:buSzPct val="100000"/>
              </a:pPr>
              <a:r>
                <a:rPr lang="it-IT" altLang="it-IT" sz="1400" b="1" i="1">
                  <a:solidFill>
                    <a:srgbClr val="595959"/>
                  </a:solidFill>
                  <a:latin typeface="Arial" panose="020B0604020202020204" pitchFamily="34" charset="0"/>
                </a:rPr>
                <a:t>http://www.iczanica.it/istituto/progetti/index-progetti.htm</a:t>
              </a:r>
            </a:p>
          </p:txBody>
        </p:sp>
      </p:grpSp>
      <p:sp>
        <p:nvSpPr>
          <p:cNvPr id="28678" name="Rectangle 18">
            <a:extLst>
              <a:ext uri="{FF2B5EF4-FFF2-40B4-BE49-F238E27FC236}">
                <a16:creationId xmlns:a16="http://schemas.microsoft.com/office/drawing/2014/main" id="{A8B0ADA6-A665-4AEA-A021-06363B363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25" y="268288"/>
            <a:ext cx="3960813" cy="1368425"/>
          </a:xfrm>
          <a:prstGeom prst="rect">
            <a:avLst/>
          </a:prstGeom>
          <a:gradFill rotWithShape="0">
            <a:gsLst>
              <a:gs pos="0">
                <a:srgbClr val="EDFFF8"/>
              </a:gs>
              <a:gs pos="100000">
                <a:srgbClr val="C3FFE8"/>
              </a:gs>
            </a:gsLst>
            <a:lin ang="5400000" scaled="1"/>
          </a:gradFill>
          <a:ln w="9360" cap="sq">
            <a:solidFill>
              <a:srgbClr val="A5DEC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it-IT" altLang="it-IT" sz="1400" b="1">
                <a:solidFill>
                  <a:srgbClr val="000000"/>
                </a:solidFill>
              </a:rPr>
              <a:t>VERSUS COMPLESSITA’: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  - Creare una comunità educante capace di generare 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 condizioni di benessere tra ragazzi e ragazze e 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tra adulti.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 - Sperimentare e agire situazioni di scambio 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di incontro e di confronto per  riflettere.</a:t>
            </a:r>
          </a:p>
        </p:txBody>
      </p:sp>
      <p:sp>
        <p:nvSpPr>
          <p:cNvPr id="28679" name="Rectangle 19">
            <a:extLst>
              <a:ext uri="{FF2B5EF4-FFF2-40B4-BE49-F238E27FC236}">
                <a16:creationId xmlns:a16="http://schemas.microsoft.com/office/drawing/2014/main" id="{CE1221C8-EA65-4392-9C18-B2E02C820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613" y="1958975"/>
            <a:ext cx="4738687" cy="2376488"/>
          </a:xfrm>
          <a:prstGeom prst="rect">
            <a:avLst/>
          </a:prstGeom>
          <a:gradFill rotWithShape="0">
            <a:gsLst>
              <a:gs pos="0">
                <a:srgbClr val="EDFFF8"/>
              </a:gs>
              <a:gs pos="100000">
                <a:srgbClr val="C3FFE8"/>
              </a:gs>
            </a:gsLst>
            <a:lin ang="5400000" scaled="1"/>
          </a:gradFill>
          <a:ln w="9360" cap="sq">
            <a:solidFill>
              <a:srgbClr val="A5DEC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lIns="90000" tIns="46800" rIns="90000" bIns="46800" anchor="ctr"/>
          <a:lstStyle>
            <a:lvl1pPr marL="152400" indent="-133350"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it-IT" altLang="it-IT" sz="1400" b="1">
                <a:solidFill>
                  <a:srgbClr val="000000"/>
                </a:solidFill>
              </a:rPr>
              <a:t>I CAMBIAMENTI CLIMATICI</a:t>
            </a:r>
          </a:p>
          <a:p>
            <a:pPr eaLnBrk="1" hangingPunct="1">
              <a:buSzPct val="100000"/>
            </a:pPr>
            <a:r>
              <a:rPr lang="it-IT" altLang="it-IT" sz="1400" b="1">
                <a:solidFill>
                  <a:srgbClr val="000000"/>
                </a:solidFill>
              </a:rPr>
              <a:t>Il percorso ha i seguenti obiettivi:</a:t>
            </a:r>
          </a:p>
          <a:p>
            <a:pPr eaLnBrk="1" hangingPunct="1">
              <a:buSzPct val="100000"/>
            </a:pPr>
            <a:r>
              <a:rPr lang="it-IT" altLang="it-IT" sz="1400" b="1">
                <a:solidFill>
                  <a:srgbClr val="000000"/>
                </a:solidFill>
              </a:rPr>
              <a:t>-</a:t>
            </a:r>
            <a:r>
              <a:rPr lang="it-IT" altLang="it-IT" sz="1400">
                <a:solidFill>
                  <a:srgbClr val="000000"/>
                </a:solidFill>
              </a:rPr>
              <a:t>Acquisire la consapevolezza delle problematiche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 ambientali attuali.</a:t>
            </a:r>
          </a:p>
          <a:p>
            <a:pPr eaLnBrk="1" hangingPunct="1">
              <a:buSzPct val="100000"/>
            </a:pPr>
            <a:r>
              <a:rPr lang="it-IT" altLang="it-IT" sz="1100">
                <a:solidFill>
                  <a:srgbClr val="000000"/>
                </a:solidFill>
              </a:rPr>
              <a:t>-</a:t>
            </a:r>
            <a:r>
              <a:rPr lang="it-IT" altLang="it-IT" sz="1400">
                <a:solidFill>
                  <a:srgbClr val="000000"/>
                </a:solidFill>
              </a:rPr>
              <a:t>Acquisire le conoscenze necessarie per comprendere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le sfide che le problematiche ambientali mettono in campo.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-Adottare comportamenti virtuosi che inducano un cambiamento 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nelle proprie abitudini quotidiane.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-Risvegliare l' interesse ed  il senso di responsabilità dei cittadini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del futuro.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00CE4EE-94B8-48AE-A9F2-CA7822778792}"/>
              </a:ext>
            </a:extLst>
          </p:cNvPr>
          <p:cNvSpPr/>
          <p:nvPr/>
        </p:nvSpPr>
        <p:spPr>
          <a:xfrm>
            <a:off x="2522538" y="4724400"/>
            <a:ext cx="4111625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b="1" dirty="0">
                <a:solidFill>
                  <a:srgbClr val="000000"/>
                </a:solidFill>
              </a:rPr>
              <a:t>FAMILIARIZZAZIONE: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dirty="0">
                <a:solidFill>
                  <a:srgbClr val="000000"/>
                </a:solidFill>
              </a:rPr>
              <a:t>- Open-</a:t>
            </a:r>
            <a:r>
              <a:rPr lang="it-IT" altLang="it-IT" sz="1400" dirty="0" err="1">
                <a:solidFill>
                  <a:srgbClr val="000000"/>
                </a:solidFill>
              </a:rPr>
              <a:t>day</a:t>
            </a:r>
            <a:r>
              <a:rPr lang="it-IT" altLang="it-IT" sz="1400" dirty="0">
                <a:solidFill>
                  <a:srgbClr val="000000"/>
                </a:solidFill>
              </a:rPr>
              <a:t> (dicembre): incontro con i genitori per presentazione P.T.O.F.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dirty="0">
                <a:solidFill>
                  <a:srgbClr val="000000"/>
                </a:solidFill>
              </a:rPr>
              <a:t>- Percorsi  di  familiarizzazione  (secondo quadrimestre):  la  scuola  si  apre  ai futuri  allievi  ed  allieve  offrendo  loro  la  possibilità  di  partecipare ad attività condivise dai due ordini di scuola.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480C9F2C-FE1D-4482-8710-3B2E259BA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6553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0EA51C60-947A-4DFF-A28B-B76242FFE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347913"/>
            <a:ext cx="3997325" cy="1081087"/>
          </a:xfrm>
          <a:prstGeom prst="rect">
            <a:avLst/>
          </a:prstGeom>
          <a:gradFill rotWithShape="0">
            <a:gsLst>
              <a:gs pos="0">
                <a:srgbClr val="EDFFF8"/>
              </a:gs>
              <a:gs pos="100000">
                <a:srgbClr val="C3FFE8"/>
              </a:gs>
            </a:gsLst>
            <a:lin ang="5400000" scaled="1"/>
          </a:gradFill>
          <a:ln w="9360" cap="sq">
            <a:solidFill>
              <a:srgbClr val="A5DEC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Attività teatrale “</a:t>
            </a:r>
            <a:r>
              <a:rPr lang="it-IT" altLang="it-IT" sz="1400" b="1">
                <a:solidFill>
                  <a:srgbClr val="000000"/>
                </a:solidFill>
              </a:rPr>
              <a:t>TEATRO A SCUOLA</a:t>
            </a:r>
            <a:r>
              <a:rPr lang="it-IT" altLang="it-IT" sz="1400">
                <a:solidFill>
                  <a:srgbClr val="000000"/>
                </a:solidFill>
              </a:rPr>
              <a:t>”</a:t>
            </a:r>
          </a:p>
          <a:p>
            <a:pPr algn="just"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- Riflessione sui temi formativi e di cittadinanza.</a:t>
            </a:r>
          </a:p>
          <a:p>
            <a:pPr algn="just"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- Sviluppo della propria personalità attraverso forme di </a:t>
            </a:r>
          </a:p>
          <a:p>
            <a:pPr algn="just"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 comunicazione verbale e non verbale</a:t>
            </a:r>
          </a:p>
        </p:txBody>
      </p:sp>
      <p:grpSp>
        <p:nvGrpSpPr>
          <p:cNvPr id="30724" name="Group 7">
            <a:extLst>
              <a:ext uri="{FF2B5EF4-FFF2-40B4-BE49-F238E27FC236}">
                <a16:creationId xmlns:a16="http://schemas.microsoft.com/office/drawing/2014/main" id="{41CD80CD-129B-49A8-95C0-BB7979053BD3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82550"/>
            <a:ext cx="1408113" cy="1401763"/>
            <a:chOff x="22" y="52"/>
            <a:chExt cx="887" cy="883"/>
          </a:xfrm>
        </p:grpSpPr>
        <p:sp>
          <p:nvSpPr>
            <p:cNvPr id="10248" name="Rectangle 8">
              <a:extLst>
                <a:ext uri="{FF2B5EF4-FFF2-40B4-BE49-F238E27FC236}">
                  <a16:creationId xmlns:a16="http://schemas.microsoft.com/office/drawing/2014/main" id="{9BCE3BC4-7F21-442C-9105-091525DA3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266"/>
              <a:ext cx="887" cy="669"/>
            </a:xfrm>
            <a:prstGeom prst="rect">
              <a:avLst/>
            </a:prstGeom>
            <a:gradFill rotWithShape="0">
              <a:gsLst>
                <a:gs pos="0">
                  <a:srgbClr val="F8F8F8"/>
                </a:gs>
                <a:gs pos="100000">
                  <a:srgbClr val="BDBDBD"/>
                </a:gs>
              </a:gsLst>
              <a:lin ang="5400000" scaled="1"/>
            </a:gradFill>
            <a:ln w="9360" cap="sq">
              <a:solidFill>
                <a:srgbClr val="F9F9F9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2000"/>
                </a:spcBef>
                <a:buSzPct val="100000"/>
                <a:defRPr/>
              </a:pPr>
              <a:r>
                <a:rPr lang="it-IT" altLang="it-IT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IL PTOF</a:t>
              </a:r>
            </a:p>
          </p:txBody>
        </p:sp>
        <p:grpSp>
          <p:nvGrpSpPr>
            <p:cNvPr id="30732" name="Group 9">
              <a:extLst>
                <a:ext uri="{FF2B5EF4-FFF2-40B4-BE49-F238E27FC236}">
                  <a16:creationId xmlns:a16="http://schemas.microsoft.com/office/drawing/2014/main" id="{D891381F-A075-46F4-B474-03836835C4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" y="52"/>
              <a:ext cx="802" cy="224"/>
              <a:chOff x="22" y="52"/>
              <a:chExt cx="802" cy="224"/>
            </a:xfrm>
          </p:grpSpPr>
          <p:sp>
            <p:nvSpPr>
              <p:cNvPr id="30733" name="Freeform 10">
                <a:extLst>
                  <a:ext uri="{FF2B5EF4-FFF2-40B4-BE49-F238E27FC236}">
                    <a16:creationId xmlns:a16="http://schemas.microsoft.com/office/drawing/2014/main" id="{A9CCF4DB-C7E2-4A55-9A34-72296A2A1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" y="52"/>
                <a:ext cx="802" cy="224"/>
              </a:xfrm>
              <a:custGeom>
                <a:avLst/>
                <a:gdLst>
                  <a:gd name="T0" fmla="*/ 0 w 5350"/>
                  <a:gd name="T1" fmla="*/ 0 h 303"/>
                  <a:gd name="T2" fmla="*/ 0 w 5350"/>
                  <a:gd name="T3" fmla="*/ 0 h 303"/>
                  <a:gd name="T4" fmla="*/ 0 w 5350"/>
                  <a:gd name="T5" fmla="*/ 1 h 303"/>
                  <a:gd name="T6" fmla="*/ 0 w 5350"/>
                  <a:gd name="T7" fmla="*/ 1 h 303"/>
                  <a:gd name="T8" fmla="*/ 0 w 5350"/>
                  <a:gd name="T9" fmla="*/ 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0"/>
                  <a:gd name="T16" fmla="*/ 0 h 303"/>
                  <a:gd name="T17" fmla="*/ 5350 w 5350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0" h="303">
                    <a:moveTo>
                      <a:pt x="0" y="0"/>
                    </a:moveTo>
                    <a:lnTo>
                      <a:pt x="5210" y="0"/>
                    </a:lnTo>
                    <a:lnTo>
                      <a:pt x="5350" y="303"/>
                    </a:lnTo>
                    <a:lnTo>
                      <a:pt x="0" y="30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8F8F8"/>
                  </a:gs>
                  <a:gs pos="100000">
                    <a:srgbClr val="BDBDBD"/>
                  </a:gs>
                </a:gsLst>
                <a:lin ang="5400000" scaled="1"/>
              </a:gradFill>
              <a:ln w="9360" cap="flat">
                <a:solidFill>
                  <a:srgbClr val="F9F9F9"/>
                </a:solidFill>
                <a:round/>
                <a:headEnd/>
                <a:tailEnd/>
              </a:ln>
              <a:effectLst>
                <a:outerShdw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30725" name="Group 11">
            <a:extLst>
              <a:ext uri="{FF2B5EF4-FFF2-40B4-BE49-F238E27FC236}">
                <a16:creationId xmlns:a16="http://schemas.microsoft.com/office/drawing/2014/main" id="{7B45A087-CB5B-461F-8C95-17FB17EFF6EF}"/>
              </a:ext>
            </a:extLst>
          </p:cNvPr>
          <p:cNvGrpSpPr>
            <a:grpSpLocks/>
          </p:cNvGrpSpPr>
          <p:nvPr/>
        </p:nvGrpSpPr>
        <p:grpSpPr bwMode="auto">
          <a:xfrm>
            <a:off x="0" y="6550025"/>
            <a:ext cx="9136063" cy="300038"/>
            <a:chOff x="0" y="4126"/>
            <a:chExt cx="5755" cy="189"/>
          </a:xfrm>
        </p:grpSpPr>
        <p:pic>
          <p:nvPicPr>
            <p:cNvPr id="30729" name="Object 12">
              <a:extLst>
                <a:ext uri="{FF2B5EF4-FFF2-40B4-BE49-F238E27FC236}">
                  <a16:creationId xmlns:a16="http://schemas.microsoft.com/office/drawing/2014/main" id="{6505386D-BBE9-452C-AAB4-94A7F1787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128"/>
              <a:ext cx="33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Text Box 13">
              <a:extLst>
                <a:ext uri="{FF2B5EF4-FFF2-40B4-BE49-F238E27FC236}">
                  <a16:creationId xmlns:a16="http://schemas.microsoft.com/office/drawing/2014/main" id="{5D7B6D73-26D3-44F5-BB32-E82EA11EB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26"/>
              <a:ext cx="5755" cy="189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b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r" eaLnBrk="1" hangingPunct="1">
                <a:spcBef>
                  <a:spcPts val="875"/>
                </a:spcBef>
                <a:buSzPct val="100000"/>
              </a:pPr>
              <a:r>
                <a:rPr lang="it-IT" altLang="it-IT" sz="1400" b="1" i="1">
                  <a:solidFill>
                    <a:srgbClr val="595959"/>
                  </a:solidFill>
                  <a:latin typeface="Arial" panose="020B0604020202020204" pitchFamily="34" charset="0"/>
                </a:rPr>
                <a:t>http://www.iczanica.it/istituto/progetti/index-progetti.htm</a:t>
              </a:r>
            </a:p>
          </p:txBody>
        </p:sp>
      </p:grpSp>
      <p:sp>
        <p:nvSpPr>
          <p:cNvPr id="30726" name="Rectangle 15">
            <a:extLst>
              <a:ext uri="{FF2B5EF4-FFF2-40B4-BE49-F238E27FC236}">
                <a16:creationId xmlns:a16="http://schemas.microsoft.com/office/drawing/2014/main" id="{487ECB8E-23AB-4483-A0C9-0DA4CF637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88913"/>
            <a:ext cx="4105275" cy="1728787"/>
          </a:xfrm>
          <a:prstGeom prst="rect">
            <a:avLst/>
          </a:prstGeom>
          <a:gradFill rotWithShape="0">
            <a:gsLst>
              <a:gs pos="0">
                <a:srgbClr val="EDFFF8"/>
              </a:gs>
              <a:gs pos="100000">
                <a:srgbClr val="C3FFE8"/>
              </a:gs>
            </a:gsLst>
            <a:lin ang="5400000" scaled="1"/>
          </a:gradFill>
          <a:ln w="9360" cap="sq">
            <a:solidFill>
              <a:srgbClr val="A5DEC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it-IT" altLang="it-IT" sz="1400" b="1">
                <a:solidFill>
                  <a:srgbClr val="000000"/>
                </a:solidFill>
              </a:rPr>
              <a:t>SICUREZZA A SCUOLA: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- Conoscenza dell’edificio scolastico. 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- Riconoscimento dei possibili rischi presenti nei diversi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 ambienti. 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- Gestione delle emergenze avendo cura  dell'aspetto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emotivo legato alla paura. 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- Piano di evacuazione attraverso prove periodiche. </a:t>
            </a:r>
          </a:p>
        </p:txBody>
      </p:sp>
      <p:pic>
        <p:nvPicPr>
          <p:cNvPr id="30727" name="Immagine 2">
            <a:extLst>
              <a:ext uri="{FF2B5EF4-FFF2-40B4-BE49-F238E27FC236}">
                <a16:creationId xmlns:a16="http://schemas.microsoft.com/office/drawing/2014/main" id="{DB1B3988-6D01-409B-9448-FEA421645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3863975"/>
            <a:ext cx="4748212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5">
            <a:extLst>
              <a:ext uri="{FF2B5EF4-FFF2-40B4-BE49-F238E27FC236}">
                <a16:creationId xmlns:a16="http://schemas.microsoft.com/office/drawing/2014/main" id="{265C8A15-302F-4A15-88A7-E264FDA32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349500"/>
            <a:ext cx="3024188" cy="1008063"/>
          </a:xfrm>
          <a:prstGeom prst="rect">
            <a:avLst/>
          </a:prstGeom>
          <a:gradFill rotWithShape="0">
            <a:gsLst>
              <a:gs pos="0">
                <a:srgbClr val="EDFFF8"/>
              </a:gs>
              <a:gs pos="100000">
                <a:srgbClr val="C3FFE8"/>
              </a:gs>
            </a:gsLst>
            <a:lin ang="5400000" scaled="1"/>
          </a:gradFill>
          <a:ln w="9360" cap="sq">
            <a:solidFill>
              <a:srgbClr val="A5DEC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it-IT" altLang="it-IT" sz="1400" b="1">
                <a:solidFill>
                  <a:srgbClr val="000000"/>
                </a:solidFill>
              </a:rPr>
              <a:t>Aula delle TIC e Digital Board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Realizzazione delle attività di 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informatica  e delle lezioni nel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laboratorio delle TIC nelle classi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C903C8A2-912D-47FA-A0AD-AB752A48B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6553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EFBE77E-8274-453D-A678-458B069CD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55613"/>
            <a:ext cx="5472112" cy="2519362"/>
          </a:xfrm>
          <a:prstGeom prst="rect">
            <a:avLst/>
          </a:prstGeom>
          <a:gradFill rotWithShape="0">
            <a:gsLst>
              <a:gs pos="0">
                <a:srgbClr val="EDFFF8"/>
              </a:gs>
              <a:gs pos="100000">
                <a:srgbClr val="C3FFE8"/>
              </a:gs>
            </a:gsLst>
            <a:lin ang="5400000" scaled="1"/>
          </a:gradFill>
          <a:ln w="9360" cap="sq">
            <a:solidFill>
              <a:srgbClr val="A5DEC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b="1" dirty="0">
                <a:solidFill>
                  <a:srgbClr val="000000"/>
                </a:solidFill>
              </a:rPr>
              <a:t>CONSIGLIO COMUNALE DEI RAGAZZI E DELLE RAGAZZE</a:t>
            </a:r>
          </a:p>
          <a:p>
            <a:pPr marL="285750" indent="-285750" eaLnBrk="1" hangingPunct="1">
              <a:buSzPct val="100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1400" b="1" dirty="0">
              <a:solidFill>
                <a:srgbClr val="000000"/>
              </a:solidFill>
            </a:endParaRPr>
          </a:p>
          <a:p>
            <a:pPr marL="285750" indent="-285750" eaLnBrk="1" hangingPunct="1">
              <a:buSzPct val="100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dirty="0">
                <a:solidFill>
                  <a:srgbClr val="000000"/>
                </a:solidFill>
              </a:rPr>
              <a:t>incremento del senso di appartenenza alla comunità locale nella più </a:t>
            </a:r>
          </a:p>
          <a:p>
            <a:pPr marL="285750" indent="-285750" eaLnBrk="1" hangingPunct="1">
              <a:buSzPct val="100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dirty="0">
                <a:solidFill>
                  <a:srgbClr val="000000"/>
                </a:solidFill>
              </a:rPr>
              <a:t>ampia prospettiva europea.</a:t>
            </a:r>
          </a:p>
          <a:p>
            <a:pPr marL="285750" indent="-285750" eaLnBrk="1" hangingPunct="1">
              <a:buSzPct val="100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dirty="0">
                <a:solidFill>
                  <a:srgbClr val="000000"/>
                </a:solidFill>
              </a:rPr>
              <a:t> conoscenza partecipata ai progetti dell’Amministrazione Comunale, </a:t>
            </a:r>
          </a:p>
          <a:p>
            <a:pPr marL="285750" indent="-285750" eaLnBrk="1" hangingPunct="1">
              <a:buSzPct val="100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dirty="0">
                <a:solidFill>
                  <a:srgbClr val="000000"/>
                </a:solidFill>
              </a:rPr>
              <a:t>nella prospettiva degli adolescenti. </a:t>
            </a:r>
          </a:p>
          <a:p>
            <a:pPr marL="285750" indent="-285750" eaLnBrk="1" hangingPunct="1">
              <a:buSzPct val="100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dirty="0">
                <a:solidFill>
                  <a:srgbClr val="000000"/>
                </a:solidFill>
              </a:rPr>
              <a:t>sviluppo di atteggiamenti consapevoli e condivisi sulla necessità delle </a:t>
            </a:r>
          </a:p>
          <a:p>
            <a:pPr marL="285750" indent="-285750" eaLnBrk="1" hangingPunct="1">
              <a:buSzPct val="100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dirty="0">
                <a:solidFill>
                  <a:srgbClr val="000000"/>
                </a:solidFill>
              </a:rPr>
              <a:t>regole e della legalità. </a:t>
            </a:r>
          </a:p>
          <a:p>
            <a:pPr marL="285750" indent="-285750" eaLnBrk="1" hangingPunct="1">
              <a:buSzPct val="100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dirty="0">
                <a:solidFill>
                  <a:srgbClr val="000000"/>
                </a:solidFill>
              </a:rPr>
              <a:t>interesse per la partecipazione democratica e l’impegno civile </a:t>
            </a:r>
          </a:p>
          <a:p>
            <a:pPr marL="285750" indent="-285750" eaLnBrk="1" hangingPunct="1">
              <a:buSzPct val="100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dirty="0">
                <a:solidFill>
                  <a:srgbClr val="000000"/>
                </a:solidFill>
              </a:rPr>
              <a:t>conoscenza delle principali problematiche legate al territorio e/o alla </a:t>
            </a:r>
          </a:p>
          <a:p>
            <a:pPr marL="285750" indent="-285750" eaLnBrk="1" hangingPunct="1">
              <a:buSzPct val="100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dirty="0">
                <a:solidFill>
                  <a:srgbClr val="000000"/>
                </a:solidFill>
              </a:rPr>
              <a:t>società contemporanea in relazione all’impegno collettivo e dei singoli.</a:t>
            </a:r>
            <a:r>
              <a:rPr lang="it-IT" altLang="it-IT" sz="14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D8AE76B-7C40-4027-A6E3-F819B9178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644900"/>
            <a:ext cx="3200400" cy="1793875"/>
          </a:xfrm>
          <a:prstGeom prst="rect">
            <a:avLst/>
          </a:prstGeom>
          <a:gradFill rotWithShape="0">
            <a:gsLst>
              <a:gs pos="0">
                <a:srgbClr val="EDFFF8"/>
              </a:gs>
              <a:gs pos="100000">
                <a:srgbClr val="C3FFE8"/>
              </a:gs>
            </a:gsLst>
            <a:lin ang="5400000" scaled="1"/>
          </a:gradFill>
          <a:ln w="9360" cap="sq">
            <a:solidFill>
              <a:srgbClr val="A5DEC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it-IT" altLang="it-IT" sz="1400" b="1">
                <a:solidFill>
                  <a:srgbClr val="000000"/>
                </a:solidFill>
              </a:rPr>
              <a:t>ALFABETIZZAZIONE NON NATIVI</a:t>
            </a:r>
          </a:p>
          <a:p>
            <a:pPr eaLnBrk="1" hangingPunct="1">
              <a:buSzPct val="100000"/>
            </a:pPr>
            <a:endParaRPr lang="it-IT" altLang="it-IT" sz="1400" b="1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Alfabetizzazione su tre livelli.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Una lingua per: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 - Interagire e conversare.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 - Comunicare, raccontare,e scrivere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   studiare.</a:t>
            </a:r>
          </a:p>
        </p:txBody>
      </p:sp>
      <p:sp>
        <p:nvSpPr>
          <p:cNvPr id="25607" name="Rectangle 6">
            <a:extLst>
              <a:ext uri="{FF2B5EF4-FFF2-40B4-BE49-F238E27FC236}">
                <a16:creationId xmlns:a16="http://schemas.microsoft.com/office/drawing/2014/main" id="{AF8486D9-DEB9-4487-B353-E1CCEB63F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425825"/>
            <a:ext cx="4068762" cy="2376488"/>
          </a:xfrm>
          <a:prstGeom prst="rect">
            <a:avLst/>
          </a:prstGeom>
          <a:gradFill rotWithShape="0">
            <a:gsLst>
              <a:gs pos="0">
                <a:srgbClr val="EDFFF8"/>
              </a:gs>
              <a:gs pos="100000">
                <a:srgbClr val="C3FFE8"/>
              </a:gs>
            </a:gsLst>
            <a:lin ang="5400000" scaled="1"/>
          </a:gradFill>
          <a:ln w="9360" cap="sq">
            <a:solidFill>
              <a:srgbClr val="A5DEC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b="1" dirty="0">
                <a:solidFill>
                  <a:schemeClr val="tx1"/>
                </a:solidFill>
              </a:rPr>
              <a:t>LIFE SKILLS TRAINING</a:t>
            </a: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Conoscere   i motivi, sia individuali che sociali,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       che inducono gli  adolescenti alle dipendenze 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        da alcool,  tabacco,  droghe e gioco d’azzardo.</a:t>
            </a: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Promuovere le abilità individuali e sociali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dirty="0">
                <a:solidFill>
                  <a:schemeClr val="tx1"/>
                </a:solidFill>
              </a:rPr>
              <a:t>        (life </a:t>
            </a:r>
            <a:r>
              <a:rPr lang="it-IT" altLang="it-IT" sz="1400" dirty="0" err="1">
                <a:solidFill>
                  <a:schemeClr val="tx1"/>
                </a:solidFill>
              </a:rPr>
              <a:t>skills</a:t>
            </a:r>
            <a:r>
              <a:rPr lang="it-IT" altLang="it-IT" sz="1400" dirty="0">
                <a:solidFill>
                  <a:schemeClr val="tx1"/>
                </a:solidFill>
              </a:rPr>
              <a:t>) come strumenti di prevenzione</a:t>
            </a:r>
          </a:p>
        </p:txBody>
      </p:sp>
      <p:grpSp>
        <p:nvGrpSpPr>
          <p:cNvPr id="32774" name="Group 7">
            <a:extLst>
              <a:ext uri="{FF2B5EF4-FFF2-40B4-BE49-F238E27FC236}">
                <a16:creationId xmlns:a16="http://schemas.microsoft.com/office/drawing/2014/main" id="{6A672627-C7BE-435C-925D-D26FE3651064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15888"/>
            <a:ext cx="1408113" cy="1401762"/>
            <a:chOff x="68" y="73"/>
            <a:chExt cx="887" cy="883"/>
          </a:xfrm>
        </p:grpSpPr>
        <p:sp>
          <p:nvSpPr>
            <p:cNvPr id="2" name="Rectangle 8">
              <a:extLst>
                <a:ext uri="{FF2B5EF4-FFF2-40B4-BE49-F238E27FC236}">
                  <a16:creationId xmlns:a16="http://schemas.microsoft.com/office/drawing/2014/main" id="{4131A329-1E87-472B-B44B-CB502061B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287"/>
              <a:ext cx="887" cy="669"/>
            </a:xfrm>
            <a:prstGeom prst="rect">
              <a:avLst/>
            </a:prstGeom>
            <a:gradFill rotWithShape="0">
              <a:gsLst>
                <a:gs pos="0">
                  <a:srgbClr val="F8F8F8"/>
                </a:gs>
                <a:gs pos="100000">
                  <a:srgbClr val="BDBDBD"/>
                </a:gs>
              </a:gsLst>
              <a:lin ang="5400000" scaled="1"/>
            </a:gradFill>
            <a:ln w="9360" cap="sq">
              <a:solidFill>
                <a:srgbClr val="F9F9F9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2000"/>
                </a:spcBef>
                <a:buSzPct val="100000"/>
                <a:defRPr/>
              </a:pPr>
              <a:r>
                <a:rPr lang="it-IT" altLang="it-IT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IL PTOF</a:t>
              </a:r>
            </a:p>
          </p:txBody>
        </p:sp>
        <p:grpSp>
          <p:nvGrpSpPr>
            <p:cNvPr id="32779" name="Group 9">
              <a:extLst>
                <a:ext uri="{FF2B5EF4-FFF2-40B4-BE49-F238E27FC236}">
                  <a16:creationId xmlns:a16="http://schemas.microsoft.com/office/drawing/2014/main" id="{67530D56-AD03-497A-A607-7F820EC023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" y="73"/>
              <a:ext cx="802" cy="224"/>
              <a:chOff x="68" y="73"/>
              <a:chExt cx="802" cy="224"/>
            </a:xfrm>
          </p:grpSpPr>
          <p:sp>
            <p:nvSpPr>
              <p:cNvPr id="32780" name="Freeform 10">
                <a:extLst>
                  <a:ext uri="{FF2B5EF4-FFF2-40B4-BE49-F238E27FC236}">
                    <a16:creationId xmlns:a16="http://schemas.microsoft.com/office/drawing/2014/main" id="{5012E378-CCA5-41D9-865F-BF5614D50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" y="73"/>
                <a:ext cx="802" cy="224"/>
              </a:xfrm>
              <a:custGeom>
                <a:avLst/>
                <a:gdLst>
                  <a:gd name="T0" fmla="*/ 0 w 5350"/>
                  <a:gd name="T1" fmla="*/ 0 h 303"/>
                  <a:gd name="T2" fmla="*/ 0 w 5350"/>
                  <a:gd name="T3" fmla="*/ 0 h 303"/>
                  <a:gd name="T4" fmla="*/ 0 w 5350"/>
                  <a:gd name="T5" fmla="*/ 1 h 303"/>
                  <a:gd name="T6" fmla="*/ 0 w 5350"/>
                  <a:gd name="T7" fmla="*/ 1 h 303"/>
                  <a:gd name="T8" fmla="*/ 0 w 5350"/>
                  <a:gd name="T9" fmla="*/ 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0"/>
                  <a:gd name="T16" fmla="*/ 0 h 303"/>
                  <a:gd name="T17" fmla="*/ 5350 w 5350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0" h="303">
                    <a:moveTo>
                      <a:pt x="0" y="0"/>
                    </a:moveTo>
                    <a:lnTo>
                      <a:pt x="5210" y="0"/>
                    </a:lnTo>
                    <a:lnTo>
                      <a:pt x="5350" y="303"/>
                    </a:lnTo>
                    <a:lnTo>
                      <a:pt x="0" y="30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8F8F8"/>
                  </a:gs>
                  <a:gs pos="100000">
                    <a:srgbClr val="BDBDBD"/>
                  </a:gs>
                </a:gsLst>
                <a:lin ang="5400000" scaled="1"/>
              </a:gradFill>
              <a:ln w="9360" cap="flat">
                <a:solidFill>
                  <a:srgbClr val="F9F9F9"/>
                </a:solidFill>
                <a:round/>
                <a:headEnd/>
                <a:tailEnd/>
              </a:ln>
              <a:effectLst>
                <a:outerShdw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32775" name="Group 11">
            <a:extLst>
              <a:ext uri="{FF2B5EF4-FFF2-40B4-BE49-F238E27FC236}">
                <a16:creationId xmlns:a16="http://schemas.microsoft.com/office/drawing/2014/main" id="{38B21B44-5E25-4C73-89A9-37F100E08E9D}"/>
              </a:ext>
            </a:extLst>
          </p:cNvPr>
          <p:cNvGrpSpPr>
            <a:grpSpLocks/>
          </p:cNvGrpSpPr>
          <p:nvPr/>
        </p:nvGrpSpPr>
        <p:grpSpPr bwMode="auto">
          <a:xfrm>
            <a:off x="0" y="6550025"/>
            <a:ext cx="9136063" cy="300038"/>
            <a:chOff x="0" y="4126"/>
            <a:chExt cx="5755" cy="189"/>
          </a:xfrm>
        </p:grpSpPr>
        <p:pic>
          <p:nvPicPr>
            <p:cNvPr id="32776" name="Object 12">
              <a:extLst>
                <a:ext uri="{FF2B5EF4-FFF2-40B4-BE49-F238E27FC236}">
                  <a16:creationId xmlns:a16="http://schemas.microsoft.com/office/drawing/2014/main" id="{DAA707AE-100E-492B-9370-C0D94610D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128"/>
              <a:ext cx="33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Text Box 13">
              <a:extLst>
                <a:ext uri="{FF2B5EF4-FFF2-40B4-BE49-F238E27FC236}">
                  <a16:creationId xmlns:a16="http://schemas.microsoft.com/office/drawing/2014/main" id="{FF10FE71-B8A6-43F1-A53A-D25EEFB17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26"/>
              <a:ext cx="5755" cy="189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b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r" eaLnBrk="1" hangingPunct="1">
                <a:spcBef>
                  <a:spcPts val="875"/>
                </a:spcBef>
                <a:buSzPct val="100000"/>
              </a:pPr>
              <a:r>
                <a:rPr lang="it-IT" altLang="it-IT" sz="1400" b="1" i="1">
                  <a:solidFill>
                    <a:srgbClr val="595959"/>
                  </a:solidFill>
                  <a:latin typeface="Arial" panose="020B0604020202020204" pitchFamily="34" charset="0"/>
                </a:rPr>
                <a:t>http://www.iczanica.it/istituto/progetti/index-progetti.htm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1DFD6499-E59C-42D3-8616-595206D97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6553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0FED2A1-B45C-455D-B05F-FBDE1BCDF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138" y="454025"/>
            <a:ext cx="3168650" cy="1728788"/>
          </a:xfrm>
          <a:prstGeom prst="rect">
            <a:avLst/>
          </a:prstGeom>
          <a:gradFill rotWithShape="0">
            <a:gsLst>
              <a:gs pos="0">
                <a:srgbClr val="EDFFF8"/>
              </a:gs>
              <a:gs pos="100000">
                <a:srgbClr val="C3FFE8"/>
              </a:gs>
            </a:gsLst>
            <a:lin ang="5400000" scaled="1"/>
          </a:gradFill>
          <a:ln w="9360" cap="sq">
            <a:solidFill>
              <a:srgbClr val="A5DEC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it-IT" altLang="it-IT" sz="1400" b="1">
                <a:solidFill>
                  <a:srgbClr val="000000"/>
                </a:solidFill>
              </a:rPr>
              <a:t>INVITO ALLA LETTURA</a:t>
            </a:r>
          </a:p>
          <a:p>
            <a:pPr eaLnBrk="1" hangingPunct="1">
              <a:buSzPct val="100000"/>
            </a:pPr>
            <a:r>
              <a:rPr lang="it-IT" altLang="it-IT" sz="1400" b="1">
                <a:solidFill>
                  <a:srgbClr val="000000"/>
                </a:solidFill>
              </a:rPr>
              <a:t>(In collaborazione con la Biblioteca)</a:t>
            </a:r>
          </a:p>
          <a:p>
            <a:pPr eaLnBrk="1" hangingPunct="1">
              <a:buSzPct val="100000"/>
            </a:pPr>
            <a:endParaRPr lang="it-IT" altLang="it-IT" sz="1400" b="1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- Educare all’ascolto. 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- Promuovere la lettura.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it-IT" altLang="it-IT" sz="1400">
                <a:solidFill>
                  <a:srgbClr val="000000"/>
                </a:solidFill>
              </a:rPr>
              <a:t> Stimolare i ragazzi a leggere i 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   libri proposti.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693D4ED-073A-4921-AFFD-921CDC4E6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75" y="4397375"/>
            <a:ext cx="7200900" cy="1727200"/>
          </a:xfrm>
          <a:prstGeom prst="rect">
            <a:avLst/>
          </a:prstGeom>
          <a:gradFill rotWithShape="0">
            <a:gsLst>
              <a:gs pos="0">
                <a:srgbClr val="EDFFF8"/>
              </a:gs>
              <a:gs pos="100000">
                <a:srgbClr val="C3FFE8"/>
              </a:gs>
            </a:gsLst>
            <a:lin ang="5400000" scaled="1"/>
          </a:gradFill>
          <a:ln w="9360" cap="sq">
            <a:solidFill>
              <a:srgbClr val="A5DEC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it-IT" altLang="it-IT" sz="1400" b="1">
                <a:solidFill>
                  <a:srgbClr val="000000"/>
                </a:solidFill>
              </a:rPr>
              <a:t>GIOCHI SPORTIVI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- Preparazione alle singole discipline di atletica in palestra e negli spazi esterni al Palazzetto. 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- Partecipazione alla fase distrettuale di ATLETICA LEGGERA,  CORSA CAMPESTRE.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it-IT" altLang="it-IT" sz="1400">
                <a:solidFill>
                  <a:srgbClr val="000000"/>
                </a:solidFill>
              </a:rPr>
              <a:t> Partecipazione alle GIORNATA di ATLETICA dell’Istituto Comprensivo.</a:t>
            </a:r>
          </a:p>
        </p:txBody>
      </p:sp>
      <p:sp>
        <p:nvSpPr>
          <p:cNvPr id="34821" name="Rectangle 4">
            <a:extLst>
              <a:ext uri="{FF2B5EF4-FFF2-40B4-BE49-F238E27FC236}">
                <a16:creationId xmlns:a16="http://schemas.microsoft.com/office/drawing/2014/main" id="{F3BA924B-7B96-4311-92EA-E3CED952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432050"/>
            <a:ext cx="3384550" cy="1655763"/>
          </a:xfrm>
          <a:prstGeom prst="rect">
            <a:avLst/>
          </a:prstGeom>
          <a:gradFill rotWithShape="0">
            <a:gsLst>
              <a:gs pos="0">
                <a:srgbClr val="EDFFF8"/>
              </a:gs>
              <a:gs pos="100000">
                <a:srgbClr val="C3FFE8"/>
              </a:gs>
            </a:gsLst>
            <a:lin ang="5400000" scaled="1"/>
          </a:gradFill>
          <a:ln w="9360" cap="sq">
            <a:solidFill>
              <a:srgbClr val="A5DEC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it-IT" altLang="it-IT" sz="1400" b="1">
                <a:solidFill>
                  <a:srgbClr val="000000"/>
                </a:solidFill>
              </a:rPr>
              <a:t>CONOSCERE IL TERRITORIO</a:t>
            </a:r>
          </a:p>
          <a:p>
            <a:pPr eaLnBrk="1" hangingPunct="1">
              <a:buSzPct val="100000"/>
            </a:pPr>
            <a:r>
              <a:rPr lang="it-IT" altLang="it-IT" sz="1400" b="1">
                <a:solidFill>
                  <a:srgbClr val="000000"/>
                </a:solidFill>
              </a:rPr>
              <a:t>PALAZZO BENAGLIO</a:t>
            </a:r>
          </a:p>
          <a:p>
            <a:pPr eaLnBrk="1" hangingPunct="1">
              <a:buSzPct val="100000"/>
            </a:pPr>
            <a:endParaRPr lang="it-IT" altLang="it-IT" sz="140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- Conoscenza della storia del territorio. 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- Consapevolezza dell’importanza della 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   testimonianza storico-artistica di Palazzo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   Benaglio. </a:t>
            </a:r>
          </a:p>
        </p:txBody>
      </p:sp>
      <p:grpSp>
        <p:nvGrpSpPr>
          <p:cNvPr id="34822" name="Group 5">
            <a:extLst>
              <a:ext uri="{FF2B5EF4-FFF2-40B4-BE49-F238E27FC236}">
                <a16:creationId xmlns:a16="http://schemas.microsoft.com/office/drawing/2014/main" id="{8413B85F-A5A1-4548-8032-04A5B93F0244}"/>
              </a:ext>
            </a:extLst>
          </p:cNvPr>
          <p:cNvGrpSpPr>
            <a:grpSpLocks/>
          </p:cNvGrpSpPr>
          <p:nvPr/>
        </p:nvGrpSpPr>
        <p:grpSpPr bwMode="auto">
          <a:xfrm>
            <a:off x="60325" y="115888"/>
            <a:ext cx="1408113" cy="1401762"/>
            <a:chOff x="38" y="73"/>
            <a:chExt cx="887" cy="883"/>
          </a:xfrm>
        </p:grpSpPr>
        <p:sp>
          <p:nvSpPr>
            <p:cNvPr id="2" name="Rectangle 6">
              <a:extLst>
                <a:ext uri="{FF2B5EF4-FFF2-40B4-BE49-F238E27FC236}">
                  <a16:creationId xmlns:a16="http://schemas.microsoft.com/office/drawing/2014/main" id="{BD3D8E8B-4CD9-4E06-95FD-2B708CDB0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" y="287"/>
              <a:ext cx="887" cy="669"/>
            </a:xfrm>
            <a:prstGeom prst="rect">
              <a:avLst/>
            </a:prstGeom>
            <a:gradFill rotWithShape="0">
              <a:gsLst>
                <a:gs pos="0">
                  <a:srgbClr val="F8F8F8"/>
                </a:gs>
                <a:gs pos="100000">
                  <a:srgbClr val="BDBDBD"/>
                </a:gs>
              </a:gsLst>
              <a:lin ang="5400000" scaled="1"/>
            </a:gradFill>
            <a:ln w="9360" cap="sq">
              <a:solidFill>
                <a:srgbClr val="F9F9F9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2000"/>
                </a:spcBef>
                <a:buSzPct val="100000"/>
                <a:defRPr/>
              </a:pPr>
              <a:r>
                <a:rPr lang="it-IT" altLang="it-IT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IL PTOF</a:t>
              </a:r>
            </a:p>
          </p:txBody>
        </p:sp>
        <p:grpSp>
          <p:nvGrpSpPr>
            <p:cNvPr id="34829" name="Group 7">
              <a:extLst>
                <a:ext uri="{FF2B5EF4-FFF2-40B4-BE49-F238E27FC236}">
                  <a16:creationId xmlns:a16="http://schemas.microsoft.com/office/drawing/2014/main" id="{DF4DA2E4-A8D7-4C9F-BF55-5CACC7BBB6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" y="73"/>
              <a:ext cx="802" cy="224"/>
              <a:chOff x="38" y="73"/>
              <a:chExt cx="802" cy="224"/>
            </a:xfrm>
          </p:grpSpPr>
          <p:sp>
            <p:nvSpPr>
              <p:cNvPr id="34830" name="Freeform 8">
                <a:extLst>
                  <a:ext uri="{FF2B5EF4-FFF2-40B4-BE49-F238E27FC236}">
                    <a16:creationId xmlns:a16="http://schemas.microsoft.com/office/drawing/2014/main" id="{CFDE0455-2DE8-4074-93FF-4F5A1BE48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" y="73"/>
                <a:ext cx="802" cy="224"/>
              </a:xfrm>
              <a:custGeom>
                <a:avLst/>
                <a:gdLst>
                  <a:gd name="T0" fmla="*/ 0 w 5350"/>
                  <a:gd name="T1" fmla="*/ 0 h 303"/>
                  <a:gd name="T2" fmla="*/ 0 w 5350"/>
                  <a:gd name="T3" fmla="*/ 0 h 303"/>
                  <a:gd name="T4" fmla="*/ 0 w 5350"/>
                  <a:gd name="T5" fmla="*/ 1 h 303"/>
                  <a:gd name="T6" fmla="*/ 0 w 5350"/>
                  <a:gd name="T7" fmla="*/ 1 h 303"/>
                  <a:gd name="T8" fmla="*/ 0 w 5350"/>
                  <a:gd name="T9" fmla="*/ 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0"/>
                  <a:gd name="T16" fmla="*/ 0 h 303"/>
                  <a:gd name="T17" fmla="*/ 5350 w 5350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0" h="303">
                    <a:moveTo>
                      <a:pt x="0" y="0"/>
                    </a:moveTo>
                    <a:lnTo>
                      <a:pt x="5210" y="0"/>
                    </a:lnTo>
                    <a:lnTo>
                      <a:pt x="5350" y="303"/>
                    </a:lnTo>
                    <a:lnTo>
                      <a:pt x="0" y="30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8F8F8"/>
                  </a:gs>
                  <a:gs pos="100000">
                    <a:srgbClr val="BDBDBD"/>
                  </a:gs>
                </a:gsLst>
                <a:lin ang="5400000" scaled="1"/>
              </a:gradFill>
              <a:ln w="9360" cap="flat">
                <a:solidFill>
                  <a:srgbClr val="F9F9F9"/>
                </a:solidFill>
                <a:round/>
                <a:headEnd/>
                <a:tailEnd/>
              </a:ln>
              <a:effectLst>
                <a:outerShdw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34823" name="Group 9">
            <a:extLst>
              <a:ext uri="{FF2B5EF4-FFF2-40B4-BE49-F238E27FC236}">
                <a16:creationId xmlns:a16="http://schemas.microsoft.com/office/drawing/2014/main" id="{F397804B-41E5-417C-B035-33CFE4AB0B36}"/>
              </a:ext>
            </a:extLst>
          </p:cNvPr>
          <p:cNvGrpSpPr>
            <a:grpSpLocks/>
          </p:cNvGrpSpPr>
          <p:nvPr/>
        </p:nvGrpSpPr>
        <p:grpSpPr bwMode="auto">
          <a:xfrm>
            <a:off x="0" y="6550025"/>
            <a:ext cx="9136063" cy="300038"/>
            <a:chOff x="0" y="4126"/>
            <a:chExt cx="5755" cy="189"/>
          </a:xfrm>
        </p:grpSpPr>
        <p:pic>
          <p:nvPicPr>
            <p:cNvPr id="34826" name="Object 10">
              <a:extLst>
                <a:ext uri="{FF2B5EF4-FFF2-40B4-BE49-F238E27FC236}">
                  <a16:creationId xmlns:a16="http://schemas.microsoft.com/office/drawing/2014/main" id="{A73208C8-8553-4B2E-BCAA-EC9210A2A5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128"/>
              <a:ext cx="33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7" name="Text Box 11">
              <a:extLst>
                <a:ext uri="{FF2B5EF4-FFF2-40B4-BE49-F238E27FC236}">
                  <a16:creationId xmlns:a16="http://schemas.microsoft.com/office/drawing/2014/main" id="{86C38E7C-2160-4C59-AAD3-A99F9443B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26"/>
              <a:ext cx="5755" cy="189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b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r" eaLnBrk="1" hangingPunct="1">
                <a:spcBef>
                  <a:spcPts val="875"/>
                </a:spcBef>
                <a:buSzPct val="100000"/>
              </a:pPr>
              <a:r>
                <a:rPr lang="it-IT" altLang="it-IT" sz="1400" b="1" i="1">
                  <a:solidFill>
                    <a:srgbClr val="595959"/>
                  </a:solidFill>
                  <a:latin typeface="Arial" panose="020B0604020202020204" pitchFamily="34" charset="0"/>
                </a:rPr>
                <a:t>http://www.iczanica.it/istituto/progetti/index-progetti.htm</a:t>
              </a:r>
            </a:p>
          </p:txBody>
        </p:sp>
      </p:grpSp>
      <p:sp>
        <p:nvSpPr>
          <p:cNvPr id="34824" name="Rectangle 13">
            <a:extLst>
              <a:ext uri="{FF2B5EF4-FFF2-40B4-BE49-F238E27FC236}">
                <a16:creationId xmlns:a16="http://schemas.microsoft.com/office/drawing/2014/main" id="{CAC5816A-2080-4FAA-B871-52A04D11C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060575"/>
            <a:ext cx="5256212" cy="1800225"/>
          </a:xfrm>
          <a:prstGeom prst="rect">
            <a:avLst/>
          </a:prstGeom>
          <a:gradFill rotWithShape="0">
            <a:gsLst>
              <a:gs pos="0">
                <a:srgbClr val="EDFFF8"/>
              </a:gs>
              <a:gs pos="100000">
                <a:srgbClr val="C3FFE8"/>
              </a:gs>
            </a:gsLst>
            <a:lin ang="5400000" scaled="1"/>
          </a:gradFill>
          <a:ln w="9360" cap="sq">
            <a:solidFill>
              <a:srgbClr val="A5DEC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lIns="90000" tIns="46800" rIns="90000" bIns="46800" anchor="ctr"/>
          <a:lstStyle/>
          <a:p>
            <a:pPr eaLnBrk="1" hangingPunct="1">
              <a:buSzPct val="100000"/>
            </a:pPr>
            <a:r>
              <a:rPr lang="it-IT" altLang="it-IT" sz="1400" b="1">
                <a:solidFill>
                  <a:schemeClr val="tx1"/>
                </a:solidFill>
              </a:rPr>
              <a:t>MADRELINGUA INGLESE</a:t>
            </a:r>
          </a:p>
          <a:p>
            <a:pPr eaLnBrk="1" hangingPunct="1">
              <a:buSzPct val="100000"/>
            </a:pPr>
            <a:endParaRPr lang="it-IT" altLang="it-IT" sz="1400" b="1">
              <a:solidFill>
                <a:schemeClr val="tx1"/>
              </a:solidFill>
            </a:endParaRPr>
          </a:p>
          <a:p>
            <a:pPr eaLnBrk="1" hangingPunct="1">
              <a:buSzPct val="100000"/>
              <a:buFontTx/>
              <a:buChar char="-"/>
            </a:pPr>
            <a:r>
              <a:rPr lang="it-IT" altLang="it-IT" sz="1400">
                <a:solidFill>
                  <a:schemeClr val="tx1"/>
                </a:solidFill>
              </a:rPr>
              <a:t> Creare motivazione e fiducia nelle proprie capacità.</a:t>
            </a:r>
          </a:p>
          <a:p>
            <a:pPr eaLnBrk="1" hangingPunct="1">
              <a:buSzPct val="100000"/>
              <a:buFontTx/>
              <a:buChar char="-"/>
            </a:pPr>
            <a:r>
              <a:rPr lang="it-IT" altLang="it-IT" sz="1400">
                <a:solidFill>
                  <a:schemeClr val="tx1"/>
                </a:solidFill>
              </a:rPr>
              <a:t> Comprendere messaggi orali legati al proprio vissuto</a:t>
            </a:r>
          </a:p>
          <a:p>
            <a:pPr eaLnBrk="1" hangingPunct="1">
              <a:buSzPct val="100000"/>
              <a:buFontTx/>
              <a:buChar char="-"/>
            </a:pPr>
            <a:r>
              <a:rPr lang="it-IT" altLang="it-IT" sz="1400">
                <a:solidFill>
                  <a:schemeClr val="tx1"/>
                </a:solidFill>
              </a:rPr>
              <a:t> Comunicare attività di routine.</a:t>
            </a:r>
          </a:p>
          <a:p>
            <a:pPr eaLnBrk="1" hangingPunct="1">
              <a:buSzPct val="100000"/>
              <a:buFontTx/>
              <a:buChar char="-"/>
            </a:pPr>
            <a:r>
              <a:rPr lang="it-IT" altLang="it-IT" sz="1400">
                <a:solidFill>
                  <a:schemeClr val="tx1"/>
                </a:solidFill>
              </a:rPr>
              <a:t> Descrivere in lingua inglese: abitudini, interessi personali e l’ambiente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chemeClr val="tx1"/>
                </a:solidFill>
              </a:rPr>
              <a:t>   circostante .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chemeClr val="tx1"/>
                </a:solidFill>
              </a:rPr>
              <a:t>- Conoscere la cultura dei Paesi anglofoni.</a:t>
            </a:r>
          </a:p>
        </p:txBody>
      </p:sp>
      <p:sp>
        <p:nvSpPr>
          <p:cNvPr id="34825" name="Rectangle 5">
            <a:extLst>
              <a:ext uri="{FF2B5EF4-FFF2-40B4-BE49-F238E27FC236}">
                <a16:creationId xmlns:a16="http://schemas.microsoft.com/office/drawing/2014/main" id="{F2FF7784-CEEF-4538-AC9F-AD27C2D95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71488"/>
            <a:ext cx="4252912" cy="1008062"/>
          </a:xfrm>
          <a:prstGeom prst="rect">
            <a:avLst/>
          </a:prstGeom>
          <a:gradFill rotWithShape="0">
            <a:gsLst>
              <a:gs pos="0">
                <a:srgbClr val="EDFFF8"/>
              </a:gs>
              <a:gs pos="100000">
                <a:srgbClr val="C3FFE8"/>
              </a:gs>
            </a:gsLst>
            <a:lin ang="5400000" scaled="1"/>
          </a:gradFill>
          <a:ln w="9360" cap="sq">
            <a:solidFill>
              <a:srgbClr val="A5DEC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it-IT" altLang="it-IT" sz="1400" b="1">
                <a:solidFill>
                  <a:srgbClr val="000000"/>
                </a:solidFill>
              </a:rPr>
              <a:t>POTENZIAMENTO LINGUA INGLESE – KET A2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- Potenziamento della lingua inglese finalizzato </a:t>
            </a:r>
          </a:p>
          <a:p>
            <a:pPr eaLnBrk="1" hangingPunct="1"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al conseguimento della certificazione KET livello A2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76605414-4E0D-497B-946C-45EB75ECF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6553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C1AEAA9-5166-4D4E-8B91-4F7EBF856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5300663"/>
            <a:ext cx="6121400" cy="1171575"/>
          </a:xfrm>
          <a:prstGeom prst="rect">
            <a:avLst/>
          </a:prstGeom>
          <a:solidFill>
            <a:srgbClr val="FCFBC7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it-IT" altLang="it-IT" sz="1400" b="1" i="1">
                <a:solidFill>
                  <a:srgbClr val="000000"/>
                </a:solidFill>
              </a:rPr>
              <a:t>UTILIZZO DEL REGISTRO ELETTRONICO: </a:t>
            </a:r>
          </a:p>
          <a:p>
            <a:pPr eaLnBrk="1" hangingPunct="1">
              <a:buSzPct val="100000"/>
            </a:pPr>
            <a:r>
              <a:rPr lang="it-IT" altLang="it-IT" sz="1400" i="1">
                <a:solidFill>
                  <a:srgbClr val="000000"/>
                </a:solidFill>
              </a:rPr>
              <a:t>per una valutazione più trasparente e una comunicazione scuola-famiglia più rapida e completa</a:t>
            </a:r>
          </a:p>
          <a:p>
            <a:pPr eaLnBrk="1" hangingPunct="1">
              <a:buSzPct val="100000"/>
            </a:pPr>
            <a:endParaRPr lang="it-IT" altLang="it-IT" sz="1400" b="1" i="1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r>
              <a:rPr lang="it-IT" altLang="it-IT" sz="1400" b="1" i="1">
                <a:solidFill>
                  <a:srgbClr val="000000"/>
                </a:solidFill>
              </a:rPr>
              <a:t>[https://web.spaggiari.eu/home/app/default/login.php]</a:t>
            </a:r>
          </a:p>
        </p:txBody>
      </p:sp>
      <p:grpSp>
        <p:nvGrpSpPr>
          <p:cNvPr id="36868" name="Group 4">
            <a:extLst>
              <a:ext uri="{FF2B5EF4-FFF2-40B4-BE49-F238E27FC236}">
                <a16:creationId xmlns:a16="http://schemas.microsoft.com/office/drawing/2014/main" id="{31F9870E-65FF-4D92-BA82-C48489DD644D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333375"/>
            <a:ext cx="5899150" cy="4757738"/>
            <a:chOff x="1746" y="210"/>
            <a:chExt cx="3716" cy="2997"/>
          </a:xfrm>
        </p:grpSpPr>
        <p:sp>
          <p:nvSpPr>
            <p:cNvPr id="36870" name="Text Box 5">
              <a:extLst>
                <a:ext uri="{FF2B5EF4-FFF2-40B4-BE49-F238E27FC236}">
                  <a16:creationId xmlns:a16="http://schemas.microsoft.com/office/drawing/2014/main" id="{64E7AEAE-40B1-4C9B-B9F9-DBD24CC21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10"/>
              <a:ext cx="3044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875"/>
                </a:spcBef>
                <a:spcAft>
                  <a:spcPts val="2275"/>
                </a:spcAft>
                <a:buClr>
                  <a:srgbClr val="00CC99"/>
                </a:buClr>
                <a:buSzPct val="100000"/>
                <a:buFont typeface="Monotype Sorts" charset="2"/>
                <a:buChar char=""/>
              </a:pPr>
              <a:r>
                <a:rPr lang="it-IT" altLang="it-IT" sz="1400" b="1" i="1">
                  <a:solidFill>
                    <a:srgbClr val="000000"/>
                  </a:solidFill>
                </a:rPr>
                <a:t> BISOGNI SOCIO-AFFETTIVI DEGLI ALLIEVI E DELLE    ALLIEVE ATTRAVERSO</a:t>
              </a:r>
            </a:p>
          </p:txBody>
        </p:sp>
        <p:sp>
          <p:nvSpPr>
            <p:cNvPr id="36871" name="Text Box 6">
              <a:extLst>
                <a:ext uri="{FF2B5EF4-FFF2-40B4-BE49-F238E27FC236}">
                  <a16:creationId xmlns:a16="http://schemas.microsoft.com/office/drawing/2014/main" id="{83F2BA4C-69CF-4DC1-AB9D-E00EF93C0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618"/>
              <a:ext cx="3175" cy="192"/>
            </a:xfrm>
            <a:prstGeom prst="rect">
              <a:avLst/>
            </a:prstGeom>
            <a:solidFill>
              <a:srgbClr val="FFFFFF"/>
            </a:solidFill>
            <a:ln w="2556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875"/>
                </a:spcBef>
                <a:spcAft>
                  <a:spcPts val="2275"/>
                </a:spcAft>
                <a:buSzPct val="100000"/>
              </a:pPr>
              <a:r>
                <a:rPr lang="it-IT" altLang="it-IT" sz="1400" b="1" i="1">
                  <a:solidFill>
                    <a:srgbClr val="0070C0"/>
                  </a:solidFill>
                </a:rPr>
                <a:t>STRATEGIE DI ACCOGLIENZA E DI COOPERAZIONE</a:t>
              </a:r>
            </a:p>
          </p:txBody>
        </p:sp>
        <p:sp>
          <p:nvSpPr>
            <p:cNvPr id="36872" name="Text Box 7">
              <a:extLst>
                <a:ext uri="{FF2B5EF4-FFF2-40B4-BE49-F238E27FC236}">
                  <a16:creationId xmlns:a16="http://schemas.microsoft.com/office/drawing/2014/main" id="{779438AA-449F-4D9E-B618-D41D10DF7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1020"/>
              <a:ext cx="3625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875"/>
                </a:spcBef>
                <a:spcAft>
                  <a:spcPts val="2275"/>
                </a:spcAft>
                <a:buClr>
                  <a:srgbClr val="00CC99"/>
                </a:buClr>
                <a:buSzPct val="100000"/>
                <a:buFont typeface="Monotype Sorts" charset="2"/>
                <a:buChar char=""/>
              </a:pPr>
              <a:r>
                <a:rPr lang="it-IT" altLang="it-IT" sz="1400" b="1" i="1">
                  <a:solidFill>
                    <a:srgbClr val="000000"/>
                  </a:solidFill>
                </a:rPr>
                <a:t> BISOGNI COGNITIVI DEGLI ALLIEVI E DELLE ALLIEVE ATTRAVERSO</a:t>
              </a:r>
            </a:p>
          </p:txBody>
        </p:sp>
        <p:sp>
          <p:nvSpPr>
            <p:cNvPr id="36873" name="Text Box 8">
              <a:extLst>
                <a:ext uri="{FF2B5EF4-FFF2-40B4-BE49-F238E27FC236}">
                  <a16:creationId xmlns:a16="http://schemas.microsoft.com/office/drawing/2014/main" id="{9EB3BEAB-3288-480B-B167-01E112F94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1389"/>
              <a:ext cx="3175" cy="192"/>
            </a:xfrm>
            <a:prstGeom prst="rect">
              <a:avLst/>
            </a:prstGeom>
            <a:solidFill>
              <a:srgbClr val="FFFFFF"/>
            </a:solidFill>
            <a:ln w="2556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875"/>
                </a:spcBef>
                <a:spcAft>
                  <a:spcPts val="2275"/>
                </a:spcAft>
                <a:buSzPct val="100000"/>
              </a:pPr>
              <a:r>
                <a:rPr lang="it-IT" altLang="it-IT" sz="1400" b="1" i="1">
                  <a:solidFill>
                    <a:srgbClr val="0070C0"/>
                  </a:solidFill>
                </a:rPr>
                <a:t>INTERVENTI DIDATTICI DIFFERENZIATI</a:t>
              </a:r>
            </a:p>
          </p:txBody>
        </p:sp>
        <p:sp>
          <p:nvSpPr>
            <p:cNvPr id="36874" name="Text Box 9">
              <a:extLst>
                <a:ext uri="{FF2B5EF4-FFF2-40B4-BE49-F238E27FC236}">
                  <a16:creationId xmlns:a16="http://schemas.microsoft.com/office/drawing/2014/main" id="{6620F6B4-B3C1-4BBE-98A2-A5490E777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1842"/>
              <a:ext cx="3716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875"/>
                </a:spcBef>
                <a:spcAft>
                  <a:spcPts val="2275"/>
                </a:spcAft>
                <a:buClr>
                  <a:srgbClr val="00CC99"/>
                </a:buClr>
                <a:buSzPct val="100000"/>
                <a:buFont typeface="Monotype Sorts" charset="2"/>
                <a:buChar char=""/>
              </a:pPr>
              <a:r>
                <a:rPr lang="it-IT" altLang="it-IT" sz="1400" b="1" i="1">
                  <a:solidFill>
                    <a:srgbClr val="000000"/>
                  </a:solidFill>
                </a:rPr>
                <a:t> PERCORSI DI VALUTAZIONE PER IL MONITORAGGIO DEGLI APPRENDIMENTI ATTRAVERSO</a:t>
              </a:r>
            </a:p>
            <a:p>
              <a:pPr eaLnBrk="1" hangingPunct="1">
                <a:spcBef>
                  <a:spcPts val="875"/>
                </a:spcBef>
                <a:spcAft>
                  <a:spcPts val="2275"/>
                </a:spcAft>
                <a:buSzPct val="100000"/>
              </a:pPr>
              <a:endParaRPr lang="it-IT" altLang="it-IT" sz="1800" b="1" i="1">
                <a:solidFill>
                  <a:srgbClr val="0000CC"/>
                </a:solidFill>
                <a:latin typeface="Comic Sans MS" panose="030F0702030302020204" pitchFamily="66" charset="0"/>
              </a:endParaRPr>
            </a:p>
            <a:p>
              <a:pPr eaLnBrk="1" hangingPunct="1">
                <a:spcBef>
                  <a:spcPts val="875"/>
                </a:spcBef>
                <a:spcAft>
                  <a:spcPts val="2275"/>
                </a:spcAft>
                <a:buSzPct val="100000"/>
              </a:pPr>
              <a:endParaRPr lang="it-IT" altLang="it-IT" sz="1800" b="1" i="1">
                <a:solidFill>
                  <a:srgbClr val="0000CC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6875" name="Text Box 10">
              <a:extLst>
                <a:ext uri="{FF2B5EF4-FFF2-40B4-BE49-F238E27FC236}">
                  <a16:creationId xmlns:a16="http://schemas.microsoft.com/office/drawing/2014/main" id="{12402353-6988-4B7E-8E5A-207DE8D82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879"/>
              <a:ext cx="3534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875"/>
                </a:spcBef>
                <a:spcAft>
                  <a:spcPts val="2275"/>
                </a:spcAft>
                <a:buClr>
                  <a:srgbClr val="00CC99"/>
                </a:buClr>
                <a:buSzPct val="100000"/>
                <a:buFont typeface="Monotype Sorts" charset="2"/>
                <a:buChar char=""/>
              </a:pPr>
              <a:r>
                <a:rPr lang="it-IT" altLang="it-IT" sz="1400" b="1" i="1">
                  <a:solidFill>
                    <a:srgbClr val="000000"/>
                  </a:solidFill>
                </a:rPr>
                <a:t> CERTIFICAZIONE DELLE COMPETENZE ATTRAVERSO RILEVAZIONE IMPEGNO/INTERESSE/MOTIVAZIONE</a:t>
              </a:r>
            </a:p>
          </p:txBody>
        </p:sp>
        <p:sp>
          <p:nvSpPr>
            <p:cNvPr id="36876" name="Text Box 11">
              <a:extLst>
                <a:ext uri="{FF2B5EF4-FFF2-40B4-BE49-F238E27FC236}">
                  <a16:creationId xmlns:a16="http://schemas.microsoft.com/office/drawing/2014/main" id="{DA9B94A8-021C-4FEA-BD61-0397398A0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5" y="2296"/>
              <a:ext cx="3183" cy="328"/>
            </a:xfrm>
            <a:prstGeom prst="rect">
              <a:avLst/>
            </a:prstGeom>
            <a:solidFill>
              <a:srgbClr val="FFFFFF"/>
            </a:solidFill>
            <a:ln w="2556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875"/>
                </a:spcBef>
                <a:spcAft>
                  <a:spcPts val="2275"/>
                </a:spcAft>
                <a:buSzPct val="100000"/>
              </a:pPr>
              <a:r>
                <a:rPr lang="it-IT" altLang="it-IT" sz="1400" b="1" i="1">
                  <a:solidFill>
                    <a:srgbClr val="0070C0"/>
                  </a:solidFill>
                </a:rPr>
                <a:t>VERIFICHE GRADUALIZZATE, UTILIZZO DI STRUMENTI COMPENSATIVI, EDITING DI VERIFICHE SPECIFICHE</a:t>
              </a:r>
            </a:p>
          </p:txBody>
        </p:sp>
      </p:grpSp>
      <p:sp>
        <p:nvSpPr>
          <p:cNvPr id="3" name="Rectangle 4">
            <a:extLst>
              <a:ext uri="{FF2B5EF4-FFF2-40B4-BE49-F238E27FC236}">
                <a16:creationId xmlns:a16="http://schemas.microsoft.com/office/drawing/2014/main" id="{285163C3-8CEF-4643-88DD-AE4F89DD3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260350"/>
            <a:ext cx="2449513" cy="6207125"/>
          </a:xfrm>
          <a:prstGeom prst="roundRect">
            <a:avLst>
              <a:gd name="adj" fmla="val 2865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170000"/>
              </a:lnSpc>
              <a:buSzPct val="100000"/>
              <a:defRPr/>
            </a:pPr>
            <a:r>
              <a:rPr lang="it-IT" altLang="it-IT" sz="2000" b="1" dirty="0">
                <a:solidFill>
                  <a:srgbClr val="000000"/>
                </a:solidFill>
              </a:rPr>
              <a:t>IL PROCESSO DI </a:t>
            </a:r>
          </a:p>
          <a:p>
            <a:pPr algn="ctr" eaLnBrk="1" hangingPunct="1">
              <a:lnSpc>
                <a:spcPct val="170000"/>
              </a:lnSpc>
              <a:buSzPct val="100000"/>
              <a:defRPr/>
            </a:pPr>
            <a:r>
              <a:rPr lang="it-IT" altLang="it-IT" sz="2000" b="1" u="sng" dirty="0">
                <a:solidFill>
                  <a:srgbClr val="000000"/>
                </a:solidFill>
              </a:rPr>
              <a:t>INSEGNAMENTO</a:t>
            </a:r>
            <a:r>
              <a:rPr lang="it-IT" altLang="it-IT" sz="2000" b="1" dirty="0">
                <a:solidFill>
                  <a:srgbClr val="000000"/>
                </a:solidFill>
              </a:rPr>
              <a:t>/ </a:t>
            </a:r>
          </a:p>
          <a:p>
            <a:pPr algn="ctr" eaLnBrk="1" hangingPunct="1">
              <a:lnSpc>
                <a:spcPct val="170000"/>
              </a:lnSpc>
              <a:buSzPct val="100000"/>
              <a:defRPr/>
            </a:pPr>
            <a:r>
              <a:rPr lang="it-IT" altLang="it-IT" sz="2000" b="1" u="sng" dirty="0">
                <a:solidFill>
                  <a:srgbClr val="000000"/>
                </a:solidFill>
              </a:rPr>
              <a:t>APPRENDIMENTO</a:t>
            </a:r>
          </a:p>
          <a:p>
            <a:pPr algn="ctr" eaLnBrk="1" hangingPunct="1">
              <a:lnSpc>
                <a:spcPct val="170000"/>
              </a:lnSpc>
              <a:buSzPct val="100000"/>
              <a:defRPr/>
            </a:pPr>
            <a:r>
              <a:rPr lang="it-IT" altLang="it-IT" sz="2000" b="1" dirty="0">
                <a:solidFill>
                  <a:srgbClr val="000000"/>
                </a:solidFill>
              </a:rPr>
              <a:t> viene curato </a:t>
            </a:r>
          </a:p>
          <a:p>
            <a:pPr algn="ctr" eaLnBrk="1" hangingPunct="1">
              <a:lnSpc>
                <a:spcPct val="170000"/>
              </a:lnSpc>
              <a:buSzPct val="100000"/>
              <a:defRPr/>
            </a:pPr>
            <a:r>
              <a:rPr lang="it-IT" altLang="it-IT" sz="2000" b="1" dirty="0">
                <a:solidFill>
                  <a:srgbClr val="000000"/>
                </a:solidFill>
              </a:rPr>
              <a:t>collegialmente ed </a:t>
            </a:r>
          </a:p>
          <a:p>
            <a:pPr algn="ctr" eaLnBrk="1" hangingPunct="1">
              <a:lnSpc>
                <a:spcPct val="170000"/>
              </a:lnSpc>
              <a:buSzPct val="100000"/>
              <a:defRPr/>
            </a:pPr>
            <a:r>
              <a:rPr lang="it-IT" altLang="it-IT" sz="2000" b="1" dirty="0">
                <a:solidFill>
                  <a:srgbClr val="000000"/>
                </a:solidFill>
              </a:rPr>
              <a:t>individualmente </a:t>
            </a:r>
          </a:p>
          <a:p>
            <a:pPr algn="ctr" eaLnBrk="1" hangingPunct="1">
              <a:lnSpc>
                <a:spcPct val="170000"/>
              </a:lnSpc>
              <a:buSzPct val="100000"/>
              <a:defRPr/>
            </a:pPr>
            <a:r>
              <a:rPr lang="it-IT" altLang="it-IT" sz="2000" b="1" dirty="0">
                <a:solidFill>
                  <a:srgbClr val="000000"/>
                </a:solidFill>
              </a:rPr>
              <a:t>dai docenti </a:t>
            </a:r>
          </a:p>
          <a:p>
            <a:pPr algn="ctr" eaLnBrk="1" hangingPunct="1">
              <a:lnSpc>
                <a:spcPct val="170000"/>
              </a:lnSpc>
              <a:buSzPct val="100000"/>
              <a:defRPr/>
            </a:pPr>
            <a:r>
              <a:rPr lang="it-IT" altLang="it-IT" sz="2000" b="1" dirty="0">
                <a:solidFill>
                  <a:srgbClr val="000000"/>
                </a:solidFill>
              </a:rPr>
              <a:t>attraverso la </a:t>
            </a:r>
          </a:p>
          <a:p>
            <a:pPr algn="ctr" eaLnBrk="1" hangingPunct="1">
              <a:lnSpc>
                <a:spcPct val="170000"/>
              </a:lnSpc>
              <a:buSzPct val="100000"/>
              <a:defRPr/>
            </a:pPr>
            <a:r>
              <a:rPr lang="it-IT" altLang="it-IT" sz="2000" b="1" dirty="0">
                <a:solidFill>
                  <a:srgbClr val="000000"/>
                </a:solidFill>
              </a:rPr>
              <a:t>definizione di: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Group 1">
            <a:extLst>
              <a:ext uri="{FF2B5EF4-FFF2-40B4-BE49-F238E27FC236}">
                <a16:creationId xmlns:a16="http://schemas.microsoft.com/office/drawing/2014/main" id="{D06CF10B-687E-4273-A891-1A9ED1DC923D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981075"/>
          <a:ext cx="8748712" cy="5600700"/>
        </p:xfrm>
        <a:graphic>
          <a:graphicData uri="http://schemas.openxmlformats.org/drawingml/2006/table">
            <a:tbl>
              <a:tblPr/>
              <a:tblGrid>
                <a:gridCol w="3066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554"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YaHei" pitchFamily="32" charset="-122"/>
                        </a:rPr>
                        <a:t>DIRITTI</a:t>
                      </a:r>
                    </a:p>
                  </a:txBody>
                  <a:tcPr marL="90003" marR="90003" marT="89991" marB="8999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YaHei" pitchFamily="32" charset="-122"/>
                        </a:rPr>
                        <a:t>Alunno/a</a:t>
                      </a:r>
                    </a:p>
                  </a:txBody>
                  <a:tcPr marL="90003" marR="90003" marT="89991" marB="8999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YaHei" pitchFamily="32" charset="-122"/>
                        </a:rPr>
                        <a:t>Famiglia</a:t>
                      </a:r>
                    </a:p>
                  </a:txBody>
                  <a:tcPr marL="90003" marR="90003" marT="89991" marB="89991" anchor="ctr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YaHei" pitchFamily="32" charset="-122"/>
                        </a:rPr>
                        <a:t>Scuola</a:t>
                      </a:r>
                    </a:p>
                  </a:txBody>
                  <a:tcPr marL="90003" marR="90003" marT="89991" marB="89991" anchor="ctr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8140">
                <a:tc>
                  <a:txBody>
                    <a:bodyPr/>
                    <a:lstStyle/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Essere al centro dell'intervento educativo.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Essere rispettato per quello che è, per quello che vale in quanto persona.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Essere tutelato a livello culturale, etico, religioso.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Acquisire conoscenze e competenze per essere il “cittadino” di domani.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Avere una scuola organizzata e efficiente che costruisca interventi efficaci.</a:t>
                      </a:r>
                    </a:p>
                  </a:txBody>
                  <a:tcPr marL="90003" marR="90003" marT="46793" marB="467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Avere una scuola organizzata, efficiente ed efficace.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Essere rispettata.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Avere una tutela culturale, etica e religiosa.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Essere informata sulle fasi del  processo di insegna-mento e apprendimento.</a:t>
                      </a:r>
                    </a:p>
                  </a:txBody>
                  <a:tcPr marL="90003" marR="90003" marT="46793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Avere la libertà di insegnamento all’interno delle norme.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Essere organizzata in modo efficiente per dare efficacia operativa.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Essere ben strutturata.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Avere supporti economici.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Attuare una valutazione formativa.</a:t>
                      </a:r>
                    </a:p>
                  </a:txBody>
                  <a:tcPr marL="90003" marR="90003" marT="46793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63" name="Text Box 29">
            <a:extLst>
              <a:ext uri="{FF2B5EF4-FFF2-40B4-BE49-F238E27FC236}">
                <a16:creationId xmlns:a16="http://schemas.microsoft.com/office/drawing/2014/main" id="{277450EC-9B33-42E3-A78B-EC904B46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9225"/>
            <a:ext cx="8713787" cy="687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-25200" rIns="18000" bIns="-252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it-IT" altLang="it-IT" sz="2400" b="1" dirty="0">
                <a:solidFill>
                  <a:srgbClr val="000000"/>
                </a:solidFill>
              </a:rPr>
              <a:t>IL PATTO FORMATIVO</a:t>
            </a:r>
          </a:p>
          <a:p>
            <a:pPr eaLnBrk="1" hangingPunct="1">
              <a:buSzPct val="100000"/>
              <a:defRPr/>
            </a:pPr>
            <a:r>
              <a:rPr lang="it-IT" altLang="it-IT" sz="2400" dirty="0">
                <a:solidFill>
                  <a:srgbClr val="000000"/>
                </a:solidFill>
              </a:rPr>
              <a:t>per l’efficacia dell’intervento</a:t>
            </a:r>
            <a:r>
              <a:rPr lang="it-IT" altLang="it-IT" sz="2400" i="1" dirty="0">
                <a:solidFill>
                  <a:srgbClr val="000000"/>
                </a:solidFill>
              </a:rPr>
              <a:t> </a:t>
            </a:r>
            <a:r>
              <a:rPr lang="it-IT" altLang="it-IT" sz="2400" dirty="0">
                <a:solidFill>
                  <a:srgbClr val="000000"/>
                </a:solidFill>
              </a:rPr>
              <a:t>educativo della scuola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Group 1">
            <a:extLst>
              <a:ext uri="{FF2B5EF4-FFF2-40B4-BE49-F238E27FC236}">
                <a16:creationId xmlns:a16="http://schemas.microsoft.com/office/drawing/2014/main" id="{0BC29BE9-E24A-4885-8E24-5755CD6BCF16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125538"/>
          <a:ext cx="8785225" cy="5419725"/>
        </p:xfrm>
        <a:graphic>
          <a:graphicData uri="http://schemas.openxmlformats.org/drawingml/2006/table">
            <a:tbl>
              <a:tblPr/>
              <a:tblGrid>
                <a:gridCol w="300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3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4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333"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YaHei" pitchFamily="32" charset="-122"/>
                        </a:rPr>
                        <a:t>DOVERI</a:t>
                      </a:r>
                    </a:p>
                  </a:txBody>
                  <a:tcPr marL="90003" marR="90003" marT="125482" marB="53779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92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YaHei" pitchFamily="32" charset="-122"/>
                        </a:rPr>
                        <a:t>Alunno/a</a:t>
                      </a:r>
                    </a:p>
                  </a:txBody>
                  <a:tcPr marL="90003" marR="90003" marT="89630" marB="466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YaHei" pitchFamily="32" charset="-122"/>
                        </a:rPr>
                        <a:t>Famiglia</a:t>
                      </a:r>
                    </a:p>
                  </a:txBody>
                  <a:tcPr marL="90003" marR="90003" marT="89630" marB="46607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YaHei" pitchFamily="32" charset="-122"/>
                        </a:rPr>
                        <a:t>Scuola</a:t>
                      </a:r>
                    </a:p>
                  </a:txBody>
                  <a:tcPr marL="90003" marR="90003" marT="89630" marB="46607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471">
                <a:tc>
                  <a:txBody>
                    <a:bodyPr/>
                    <a:lstStyle/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Partecipare alla vita della comunità scolastica e rispettare l’ambiente scuola.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Rispettare e valorizzare la personalità degli altri e quella propria.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Riconoscere il ruolo dell'insegnante e la sua azione educativa.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Frequentare regolarmente le lezioni e impegnarsi nello studio.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Costruire, condividere, adeguarsi al regolamento interno perché tutti possano “star bene a scuola”.</a:t>
                      </a:r>
                    </a:p>
                  </a:txBody>
                  <a:tcPr marL="90003" marR="90003" marT="46605" marB="46605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Concorrere con le proprie peculiarità alla realizzazione del progetto educativo della scuola.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Essere attenta ai suggerimenti e alle richieste della scuola.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Svolgere una attenta azione di controllo.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Contribuire al rispetto dei regolamenti.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Conoscere il ruolo dell’insegnante e la sua azione educativa.</a:t>
                      </a:r>
                    </a:p>
                  </a:txBody>
                  <a:tcPr marL="90003" marR="90003" marT="46605" marB="46605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Essere aperta al reale per dare risposta ai bisogni formativi e educativi.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Educare al “saper essere”, al “saper fare” e al “saper scegliere” (funzione orientativa della scuola secondaria del primo ciclo ).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Dare centralità all’alunno.</a:t>
                      </a: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6375" marR="0" lvl="0" indent="-206375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"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Attivare processi di valutazione formativa.</a:t>
                      </a:r>
                    </a:p>
                    <a:p>
                      <a:pPr marL="211138" marR="0" lvl="0" indent="-206375" algn="l" defTabSz="449263" rtl="0" eaLnBrk="1" fontAlgn="base" latinLnBrk="0" hangingPunct="1">
                        <a:lnSpc>
                          <a:spcPts val="28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06375" algn="l"/>
                          <a:tab pos="654050" algn="l"/>
                          <a:tab pos="1103313" algn="l"/>
                          <a:tab pos="1552575" algn="l"/>
                          <a:tab pos="2001838" algn="l"/>
                          <a:tab pos="2451100" algn="l"/>
                          <a:tab pos="2900363" algn="l"/>
                          <a:tab pos="3349625" algn="l"/>
                          <a:tab pos="3798888" algn="l"/>
                          <a:tab pos="4248150" algn="l"/>
                          <a:tab pos="4697413" algn="l"/>
                          <a:tab pos="5146675" algn="l"/>
                          <a:tab pos="5595938" algn="l"/>
                          <a:tab pos="6045200" algn="l"/>
                          <a:tab pos="6494463" algn="l"/>
                          <a:tab pos="6943725" algn="l"/>
                          <a:tab pos="7392988" algn="l"/>
                          <a:tab pos="7842250" algn="l"/>
                          <a:tab pos="8291513" algn="l"/>
                          <a:tab pos="8740775" algn="l"/>
                          <a:tab pos="9190038" algn="l"/>
                        </a:tabLst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pitchFamily="32" charset="-128"/>
                      </a:endParaRPr>
                    </a:p>
                  </a:txBody>
                  <a:tcPr marL="90003" marR="90003" marT="46605" marB="46605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87" name="Text Box 29">
            <a:extLst>
              <a:ext uri="{FF2B5EF4-FFF2-40B4-BE49-F238E27FC236}">
                <a16:creationId xmlns:a16="http://schemas.microsoft.com/office/drawing/2014/main" id="{E4C71335-AC6D-4E0C-8360-3BA2281C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00038"/>
            <a:ext cx="8713787" cy="6873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-25200" rIns="18000" bIns="-252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it-IT" altLang="it-IT" sz="2400" b="1" dirty="0">
                <a:solidFill>
                  <a:srgbClr val="000000"/>
                </a:solidFill>
              </a:rPr>
              <a:t>IL PATTO FORMATIVO</a:t>
            </a:r>
          </a:p>
          <a:p>
            <a:pPr eaLnBrk="1" hangingPunct="1">
              <a:buSzPct val="100000"/>
              <a:defRPr/>
            </a:pPr>
            <a:r>
              <a:rPr lang="it-IT" altLang="it-IT" sz="2400" dirty="0">
                <a:solidFill>
                  <a:srgbClr val="000000"/>
                </a:solidFill>
              </a:rPr>
              <a:t>per l’efficacia dell’intervento</a:t>
            </a:r>
            <a:r>
              <a:rPr lang="it-IT" altLang="it-IT" sz="2400" i="1" dirty="0">
                <a:solidFill>
                  <a:srgbClr val="000000"/>
                </a:solidFill>
              </a:rPr>
              <a:t> </a:t>
            </a:r>
            <a:r>
              <a:rPr lang="it-IT" altLang="it-IT" sz="2400" dirty="0">
                <a:solidFill>
                  <a:srgbClr val="000000"/>
                </a:solidFill>
              </a:rPr>
              <a:t>educativo della scuola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>
            <a:extLst>
              <a:ext uri="{FF2B5EF4-FFF2-40B4-BE49-F238E27FC236}">
                <a16:creationId xmlns:a16="http://schemas.microsoft.com/office/drawing/2014/main" id="{E6F3D9C7-3475-471B-B47A-C0B45DE9E233}"/>
              </a:ext>
            </a:extLst>
          </p:cNvPr>
          <p:cNvGrpSpPr>
            <a:grpSpLocks/>
          </p:cNvGrpSpPr>
          <p:nvPr/>
        </p:nvGrpSpPr>
        <p:grpSpPr bwMode="auto">
          <a:xfrm>
            <a:off x="131763" y="228600"/>
            <a:ext cx="1409700" cy="1401763"/>
            <a:chOff x="83" y="144"/>
            <a:chExt cx="888" cy="883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79FC4C12-8D10-4971-AA90-C18DDBDF0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358"/>
              <a:ext cx="888" cy="669"/>
            </a:xfrm>
            <a:prstGeom prst="rect">
              <a:avLst/>
            </a:prstGeom>
            <a:gradFill rotWithShape="0">
              <a:gsLst>
                <a:gs pos="0">
                  <a:srgbClr val="F8F8F8"/>
                </a:gs>
                <a:gs pos="100000">
                  <a:srgbClr val="BDBDBD"/>
                </a:gs>
              </a:gsLst>
              <a:lin ang="5400000" scaled="1"/>
            </a:gradFill>
            <a:ln w="9360" cap="sq">
              <a:solidFill>
                <a:srgbClr val="F9F9F9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360" tIns="44280" rIns="90360" bIns="44280">
              <a:spAutoFit/>
            </a:bodyPr>
            <a:lstStyle/>
            <a:p>
              <a:pPr eaLnBrk="1" hangingPunct="1">
                <a:spcBef>
                  <a:spcPts val="200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it-IT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icrosoft YaHei" pitchFamily="32" charset="-122"/>
                </a:rPr>
                <a:t>IL PTOF</a:t>
              </a:r>
            </a:p>
          </p:txBody>
        </p:sp>
        <p:grpSp>
          <p:nvGrpSpPr>
            <p:cNvPr id="7178" name="Group 3">
              <a:extLst>
                <a:ext uri="{FF2B5EF4-FFF2-40B4-BE49-F238E27FC236}">
                  <a16:creationId xmlns:a16="http://schemas.microsoft.com/office/drawing/2014/main" id="{1C29085C-9E95-478B-B97C-5AE3EDA963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" y="144"/>
              <a:ext cx="803" cy="225"/>
              <a:chOff x="83" y="144"/>
              <a:chExt cx="803" cy="225"/>
            </a:xfrm>
          </p:grpSpPr>
          <p:sp>
            <p:nvSpPr>
              <p:cNvPr id="7179" name="Freeform 4">
                <a:extLst>
                  <a:ext uri="{FF2B5EF4-FFF2-40B4-BE49-F238E27FC236}">
                    <a16:creationId xmlns:a16="http://schemas.microsoft.com/office/drawing/2014/main" id="{5BC7A1D1-B68E-4C9D-A57D-8D2121243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" y="144"/>
                <a:ext cx="803" cy="225"/>
              </a:xfrm>
              <a:custGeom>
                <a:avLst/>
                <a:gdLst>
                  <a:gd name="T0" fmla="*/ 0 w 5350"/>
                  <a:gd name="T1" fmla="*/ 0 h 303"/>
                  <a:gd name="T2" fmla="*/ 0 w 5350"/>
                  <a:gd name="T3" fmla="*/ 0 h 303"/>
                  <a:gd name="T4" fmla="*/ 0 w 5350"/>
                  <a:gd name="T5" fmla="*/ 1 h 303"/>
                  <a:gd name="T6" fmla="*/ 0 w 5350"/>
                  <a:gd name="T7" fmla="*/ 1 h 303"/>
                  <a:gd name="T8" fmla="*/ 0 w 5350"/>
                  <a:gd name="T9" fmla="*/ 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0"/>
                  <a:gd name="T16" fmla="*/ 0 h 303"/>
                  <a:gd name="T17" fmla="*/ 5350 w 5350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0" h="303">
                    <a:moveTo>
                      <a:pt x="0" y="0"/>
                    </a:moveTo>
                    <a:lnTo>
                      <a:pt x="5210" y="0"/>
                    </a:lnTo>
                    <a:lnTo>
                      <a:pt x="5350" y="303"/>
                    </a:lnTo>
                    <a:lnTo>
                      <a:pt x="0" y="30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8F8F8"/>
                  </a:gs>
                  <a:gs pos="100000">
                    <a:srgbClr val="BDBDBD"/>
                  </a:gs>
                </a:gsLst>
                <a:lin ang="5400000" scaled="1"/>
              </a:gradFill>
              <a:ln w="9360" cap="flat">
                <a:solidFill>
                  <a:srgbClr val="F9F9F9"/>
                </a:solidFill>
                <a:round/>
                <a:headEnd/>
                <a:tailEnd/>
              </a:ln>
              <a:effectLst>
                <a:outerShdw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6387" name="Rectangle 5">
            <a:extLst>
              <a:ext uri="{FF2B5EF4-FFF2-40B4-BE49-F238E27FC236}">
                <a16:creationId xmlns:a16="http://schemas.microsoft.com/office/drawing/2014/main" id="{131A298A-28A0-4C2D-BAE4-C654473AD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459" y="1115293"/>
            <a:ext cx="6400800" cy="4648200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  <a:scene3d>
            <a:camera prst="orthographicFront"/>
            <a:lightRig rig="threePt" dir="t"/>
          </a:scene3d>
          <a:sp3d extrusionH="76200" contourW="12700" prstMaterial="softEdge">
            <a:bevelT w="114300" prst="hardEdge"/>
            <a:extrusionClr>
              <a:schemeClr val="accent5"/>
            </a:extrusionClr>
            <a:contourClr>
              <a:schemeClr val="accent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t-IT" altLang="it-IT" sz="32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altLang="it-IT" sz="2800" b="1" dirty="0">
                <a:solidFill>
                  <a:srgbClr val="000000"/>
                </a:solidFill>
                <a:latin typeface="Times New Roman"/>
              </a:rPr>
              <a:t>MISSION DELLA SCUOLA </a:t>
            </a:r>
          </a:p>
          <a:p>
            <a:pPr algn="ctr" eaLnBrk="1" hangingPunct="1">
              <a:buSzPct val="100000"/>
              <a:defRPr/>
            </a:pPr>
            <a:r>
              <a:rPr lang="it-IT" altLang="it-IT" sz="2800" dirty="0">
                <a:solidFill>
                  <a:srgbClr val="000000"/>
                </a:solidFill>
                <a:latin typeface="Times New Roman"/>
              </a:rPr>
              <a:t> Formazione dell’uomo e del cittadino </a:t>
            </a:r>
          </a:p>
          <a:p>
            <a:pPr algn="ctr" eaLnBrk="1" hangingPunct="1">
              <a:buSzPct val="100000"/>
              <a:defRPr/>
            </a:pPr>
            <a:r>
              <a:rPr lang="it-IT" altLang="it-IT" sz="2800" dirty="0">
                <a:solidFill>
                  <a:srgbClr val="000000"/>
                </a:solidFill>
                <a:latin typeface="Times New Roman"/>
              </a:rPr>
              <a:t>Educare alla cittadinanza attiva </a:t>
            </a:r>
          </a:p>
          <a:p>
            <a:pPr algn="ctr" eaLnBrk="1" hangingPunct="1">
              <a:buSzPct val="100000"/>
              <a:defRPr/>
            </a:pPr>
            <a:br>
              <a:rPr lang="it-IT" altLang="it-IT" sz="2800" dirty="0">
                <a:solidFill>
                  <a:srgbClr val="000000"/>
                </a:solidFill>
                <a:latin typeface="Times New Roman"/>
              </a:rPr>
            </a:br>
            <a:endParaRPr lang="it-IT" altLang="it-IT" sz="2800" b="1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7174" name="Group 6">
            <a:extLst>
              <a:ext uri="{FF2B5EF4-FFF2-40B4-BE49-F238E27FC236}">
                <a16:creationId xmlns:a16="http://schemas.microsoft.com/office/drawing/2014/main" id="{B9992FD3-192D-4BD5-9BBE-ED264DFA3B45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6543675"/>
            <a:ext cx="9137650" cy="314325"/>
            <a:chOff x="0" y="4128"/>
            <a:chExt cx="5756" cy="198"/>
          </a:xfrm>
        </p:grpSpPr>
        <p:graphicFrame>
          <p:nvGraphicFramePr>
            <p:cNvPr id="7175" name="Object 7">
              <a:extLst>
                <a:ext uri="{FF2B5EF4-FFF2-40B4-BE49-F238E27FC236}">
                  <a16:creationId xmlns:a16="http://schemas.microsoft.com/office/drawing/2014/main" id="{8BDD3F4D-6381-4E48-9A9F-AC6489A2CB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" y="4128"/>
            <a:ext cx="332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" r:id="rId4" imgW="1042005" imgH="648076" progId="">
                    <p:embed/>
                  </p:oleObj>
                </mc:Choice>
                <mc:Fallback>
                  <p:oleObj r:id="rId4" imgW="1042005" imgH="648076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4128"/>
                          <a:ext cx="332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6" name="Text Box 8">
              <a:extLst>
                <a:ext uri="{FF2B5EF4-FFF2-40B4-BE49-F238E27FC236}">
                  <a16:creationId xmlns:a16="http://schemas.microsoft.com/office/drawing/2014/main" id="{AEEAD13A-EAC3-4197-8063-2DB3467FA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34"/>
              <a:ext cx="5756" cy="192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b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r" eaLnBrk="1" hangingPunct="1">
                <a:spcBef>
                  <a:spcPts val="875"/>
                </a:spcBef>
                <a:buSzPct val="100000"/>
              </a:pPr>
              <a:r>
                <a:rPr lang="it-IT" altLang="it-IT" sz="1400" b="1" i="1">
                  <a:solidFill>
                    <a:srgbClr val="595959"/>
                  </a:solidFill>
                  <a:latin typeface="Arial" panose="020B0604020202020204" pitchFamily="34" charset="0"/>
                </a:rPr>
                <a:t>http://www.iczanica.edu.it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magine 1">
            <a:extLst>
              <a:ext uri="{FF2B5EF4-FFF2-40B4-BE49-F238E27FC236}">
                <a16:creationId xmlns:a16="http://schemas.microsoft.com/office/drawing/2014/main" id="{CDA3C94A-5F85-46FC-BBF7-E0168962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57225"/>
            <a:ext cx="9043987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8F50FE9-7EDD-4CEB-8C60-CBB4FDAA1F54}"/>
              </a:ext>
            </a:extLst>
          </p:cNvPr>
          <p:cNvSpPr/>
          <p:nvPr/>
        </p:nvSpPr>
        <p:spPr>
          <a:xfrm>
            <a:off x="23813" y="141288"/>
            <a:ext cx="9043987" cy="49212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it-IT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it-IT" sz="1800" b="1" dirty="0">
                <a:solidFill>
                  <a:schemeClr val="tx1"/>
                </a:solidFill>
                <a:latin typeface="Verdana Pro" panose="020B0604030504040204" pitchFamily="34" charset="0"/>
              </a:rPr>
              <a:t>PATTO DI CORRESPONSABILITÀ EDUCATIVA </a:t>
            </a:r>
            <a:endParaRPr lang="it-IT" sz="1800" dirty="0">
              <a:solidFill>
                <a:schemeClr val="tx1"/>
              </a:solidFill>
              <a:latin typeface="Verdana Pro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5BB71DCC-DA23-43C5-9273-11E86CABE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3654425"/>
            <a:ext cx="571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/>
          <a:lstStyle>
            <a:lvl1pPr marL="325438" indent="-325438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CC99"/>
              </a:buClr>
              <a:buSzPct val="100000"/>
              <a:buFont typeface="Monotype Sorts" charset="2"/>
              <a:buChar char=""/>
            </a:pPr>
            <a:r>
              <a:rPr lang="it-IT" altLang="it-IT" sz="1800" b="1">
                <a:solidFill>
                  <a:srgbClr val="00CC99"/>
                </a:solidFill>
              </a:rPr>
              <a:t>Le opportunità educative;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rgbClr val="00CC99"/>
              </a:buClr>
              <a:buSzPct val="100000"/>
              <a:buFont typeface="Monotype Sorts" charset="2"/>
              <a:buChar char=""/>
            </a:pPr>
            <a:r>
              <a:rPr lang="it-IT" altLang="it-IT" sz="1800" b="1">
                <a:solidFill>
                  <a:srgbClr val="00CC99"/>
                </a:solidFill>
              </a:rPr>
              <a:t>Le verifiche e la valutazione del processo di apprendimento.</a:t>
            </a:r>
          </a:p>
        </p:txBody>
      </p:sp>
      <p:sp>
        <p:nvSpPr>
          <p:cNvPr id="44035" name="Line 2">
            <a:extLst>
              <a:ext uri="{FF2B5EF4-FFF2-40B4-BE49-F238E27FC236}">
                <a16:creationId xmlns:a16="http://schemas.microsoft.com/office/drawing/2014/main" id="{EDC8B52F-0661-4752-A367-829053966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1838" y="3429000"/>
            <a:ext cx="5334000" cy="1588"/>
          </a:xfrm>
          <a:prstGeom prst="line">
            <a:avLst/>
          </a:prstGeom>
          <a:noFill/>
          <a:ln w="12600" cap="sq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869B82E-29D7-463B-AE8C-AA51731FBA4C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2032000"/>
            <a:ext cx="2525712" cy="582613"/>
            <a:chOff x="288" y="1576"/>
            <a:chExt cx="1591" cy="367"/>
          </a:xfrm>
          <a:solidFill>
            <a:schemeClr val="accent1">
              <a:lumMod val="75000"/>
            </a:schemeClr>
          </a:solidFill>
        </p:grpSpPr>
        <p:sp>
          <p:nvSpPr>
            <p:cNvPr id="34835" name="AutoShape 4">
              <a:extLst>
                <a:ext uri="{FF2B5EF4-FFF2-40B4-BE49-F238E27FC236}">
                  <a16:creationId xmlns:a16="http://schemas.microsoft.com/office/drawing/2014/main" id="{C3CFA9E9-8EB5-4E09-A830-BFF6E0779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576"/>
              <a:ext cx="1591" cy="367"/>
            </a:xfrm>
            <a:prstGeom prst="rightArrow">
              <a:avLst>
                <a:gd name="adj1" fmla="val 75000"/>
                <a:gd name="adj2" fmla="val 213235"/>
              </a:avLst>
            </a:prstGeom>
            <a:solidFill>
              <a:srgbClr val="FCFBC7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 altLang="it-IT">
                <a:solidFill>
                  <a:srgbClr val="FFFFFF"/>
                </a:solidFill>
              </a:endParaRPr>
            </a:p>
          </p:txBody>
        </p:sp>
        <p:sp>
          <p:nvSpPr>
            <p:cNvPr id="18437" name="Rectangle 5">
              <a:extLst>
                <a:ext uri="{FF2B5EF4-FFF2-40B4-BE49-F238E27FC236}">
                  <a16:creationId xmlns:a16="http://schemas.microsoft.com/office/drawing/2014/main" id="{C9C03AE2-C51E-4AC7-BF22-E29681A63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" y="1626"/>
              <a:ext cx="877" cy="231"/>
            </a:xfrm>
            <a:prstGeom prst="rect">
              <a:avLst/>
            </a:prstGeom>
            <a:solidFill>
              <a:srgbClr val="FCFBC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it-IT" sz="18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  <a:ea typeface="Microsoft YaHei" pitchFamily="32" charset="-122"/>
                </a:rPr>
                <a:t>OTTOBRE</a:t>
              </a:r>
            </a:p>
          </p:txBody>
        </p:sp>
      </p:grpSp>
      <p:grpSp>
        <p:nvGrpSpPr>
          <p:cNvPr id="44037" name="Group 6">
            <a:extLst>
              <a:ext uri="{FF2B5EF4-FFF2-40B4-BE49-F238E27FC236}">
                <a16:creationId xmlns:a16="http://schemas.microsoft.com/office/drawing/2014/main" id="{FE3CF632-F757-471D-B8C2-D42649471DE7}"/>
              </a:ext>
            </a:extLst>
          </p:cNvPr>
          <p:cNvGrpSpPr>
            <a:grpSpLocks/>
          </p:cNvGrpSpPr>
          <p:nvPr/>
        </p:nvGrpSpPr>
        <p:grpSpPr bwMode="auto">
          <a:xfrm>
            <a:off x="471488" y="3868738"/>
            <a:ext cx="2484437" cy="582612"/>
            <a:chOff x="288" y="2928"/>
            <a:chExt cx="1565" cy="367"/>
          </a:xfrm>
        </p:grpSpPr>
        <p:sp>
          <p:nvSpPr>
            <p:cNvPr id="2" name="AutoShape 7">
              <a:extLst>
                <a:ext uri="{FF2B5EF4-FFF2-40B4-BE49-F238E27FC236}">
                  <a16:creationId xmlns:a16="http://schemas.microsoft.com/office/drawing/2014/main" id="{132F6082-F472-4D42-AC72-54681A82C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928"/>
              <a:ext cx="1565" cy="367"/>
            </a:xfrm>
            <a:prstGeom prst="rightArrow">
              <a:avLst>
                <a:gd name="adj1" fmla="val 75000"/>
                <a:gd name="adj2" fmla="val 213235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 altLang="it-IT">
                <a:solidFill>
                  <a:srgbClr val="FFFFFF"/>
                </a:solidFill>
              </a:endParaRPr>
            </a:p>
          </p:txBody>
        </p:sp>
        <p:sp>
          <p:nvSpPr>
            <p:cNvPr id="18440" name="Rectangle 8">
              <a:extLst>
                <a:ext uri="{FF2B5EF4-FFF2-40B4-BE49-F238E27FC236}">
                  <a16:creationId xmlns:a16="http://schemas.microsoft.com/office/drawing/2014/main" id="{2F17724D-C2AE-4F9B-860A-9D96F0051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976"/>
              <a:ext cx="1050" cy="25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it-IT" sz="20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  <a:ea typeface="Microsoft YaHei" pitchFamily="32" charset="-122"/>
                </a:rPr>
                <a:t>NOVEMBRE</a:t>
              </a:r>
            </a:p>
          </p:txBody>
        </p:sp>
      </p:grpSp>
      <p:sp>
        <p:nvSpPr>
          <p:cNvPr id="18441" name="Rectangle 9">
            <a:extLst>
              <a:ext uri="{FF2B5EF4-FFF2-40B4-BE49-F238E27FC236}">
                <a16:creationId xmlns:a16="http://schemas.microsoft.com/office/drawing/2014/main" id="{CCEFB8DA-1803-4635-94C9-60ADF0750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25" y="1341438"/>
            <a:ext cx="5715000" cy="1943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25438" indent="-325438" eaLnBrk="1" hangingPunct="1">
              <a:spcBef>
                <a:spcPts val="600"/>
              </a:spcBef>
              <a:buClr>
                <a:srgbClr val="000099"/>
              </a:buClr>
              <a:buSzPct val="100000"/>
              <a:buFont typeface="Monotype Sorts" charset="2"/>
              <a:buChar char="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it-IT" sz="1800" b="1" dirty="0">
                <a:solidFill>
                  <a:srgbClr val="000099"/>
                </a:solidFill>
                <a:latin typeface="Times New Roman"/>
                <a:ea typeface="Microsoft YaHei" pitchFamily="32" charset="-122"/>
              </a:rPr>
              <a:t>Assemblea coi genitori </a:t>
            </a:r>
            <a:r>
              <a:rPr lang="it-IT" sz="1400" b="1" dirty="0">
                <a:solidFill>
                  <a:srgbClr val="000099"/>
                </a:solidFill>
                <a:latin typeface="Times New Roman"/>
                <a:ea typeface="Microsoft YaHei" pitchFamily="32" charset="-122"/>
              </a:rPr>
              <a:t>(elezioni rappresentanti)</a:t>
            </a:r>
            <a:r>
              <a:rPr lang="it-IT" sz="1800" b="1" dirty="0">
                <a:solidFill>
                  <a:srgbClr val="000099"/>
                </a:solidFill>
                <a:latin typeface="Times New Roman"/>
                <a:ea typeface="Microsoft YaHei" pitchFamily="32" charset="-122"/>
              </a:rPr>
              <a:t>;</a:t>
            </a:r>
          </a:p>
          <a:p>
            <a:pPr marL="325438" indent="-325438" eaLnBrk="1" hangingPunct="1">
              <a:spcBef>
                <a:spcPts val="600"/>
              </a:spcBef>
              <a:buClr>
                <a:srgbClr val="000099"/>
              </a:buClr>
              <a:buSzPct val="100000"/>
              <a:buFont typeface="Monotype Sorts" charset="2"/>
              <a:buChar char="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it-IT" sz="1800" b="1" dirty="0">
                <a:solidFill>
                  <a:srgbClr val="000099"/>
                </a:solidFill>
                <a:latin typeface="Times New Roman"/>
                <a:ea typeface="Microsoft YaHei" pitchFamily="32" charset="-122"/>
              </a:rPr>
              <a:t>Osservazione situazione classi;</a:t>
            </a:r>
          </a:p>
          <a:p>
            <a:pPr marL="325438" indent="-325438" eaLnBrk="1" hangingPunct="1">
              <a:spcBef>
                <a:spcPts val="600"/>
              </a:spcBef>
              <a:buClr>
                <a:srgbClr val="000099"/>
              </a:buClr>
              <a:buSzPct val="100000"/>
              <a:buFont typeface="Monotype Sorts" charset="2"/>
              <a:buChar char="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it-IT" sz="1800" b="1" dirty="0">
                <a:solidFill>
                  <a:srgbClr val="000099"/>
                </a:solidFill>
                <a:latin typeface="Times New Roman"/>
                <a:ea typeface="Microsoft YaHei" pitchFamily="32" charset="-122"/>
              </a:rPr>
              <a:t>Presentazione progetti;</a:t>
            </a:r>
          </a:p>
          <a:p>
            <a:pPr marL="325438" indent="-325438" eaLnBrk="1" hangingPunct="1">
              <a:spcBef>
                <a:spcPts val="600"/>
              </a:spcBef>
              <a:buClr>
                <a:srgbClr val="000099"/>
              </a:buClr>
              <a:buSzPct val="100000"/>
              <a:buFont typeface="Monotype Sorts" charset="2"/>
              <a:buChar char="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it-IT" sz="1800" b="1" dirty="0">
                <a:solidFill>
                  <a:srgbClr val="000099"/>
                </a:solidFill>
                <a:latin typeface="Times New Roman"/>
                <a:ea typeface="Microsoft YaHei" pitchFamily="32" charset="-122"/>
              </a:rPr>
              <a:t>Patto formativo</a:t>
            </a:r>
          </a:p>
          <a:p>
            <a:pPr marL="325438" indent="-325438" eaLnBrk="1" hangingPunct="1">
              <a:spcBef>
                <a:spcPts val="600"/>
              </a:spcBef>
              <a:buClr>
                <a:srgbClr val="000099"/>
              </a:buClr>
              <a:buSzPct val="100000"/>
              <a:buFont typeface="Monotype Sorts" charset="2"/>
              <a:buChar char="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it-IT" sz="1800" b="1" dirty="0">
                <a:solidFill>
                  <a:srgbClr val="000099"/>
                </a:solidFill>
                <a:latin typeface="Times New Roman"/>
                <a:ea typeface="Microsoft YaHei" pitchFamily="32" charset="-122"/>
              </a:rPr>
              <a:t>Programmazione educativo-didattica;</a:t>
            </a:r>
          </a:p>
          <a:p>
            <a:pPr marL="330200" indent="-325438" eaLnBrk="1" hangingPunct="1">
              <a:lnSpc>
                <a:spcPct val="130000"/>
              </a:lnSpc>
              <a:spcBef>
                <a:spcPts val="600"/>
              </a:spcBef>
              <a:buSzPct val="100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it-IT" sz="2400" b="1" dirty="0">
              <a:solidFill>
                <a:srgbClr val="000099"/>
              </a:solidFill>
              <a:latin typeface="Comic Sans MS" pitchFamily="64" charset="0"/>
              <a:ea typeface="Microsoft YaHei" pitchFamily="32" charset="-122"/>
            </a:endParaRPr>
          </a:p>
        </p:txBody>
      </p:sp>
      <p:grpSp>
        <p:nvGrpSpPr>
          <p:cNvPr id="44039" name="Group 10">
            <a:extLst>
              <a:ext uri="{FF2B5EF4-FFF2-40B4-BE49-F238E27FC236}">
                <a16:creationId xmlns:a16="http://schemas.microsoft.com/office/drawing/2014/main" id="{775A4750-76F0-472E-8700-495C01C6FBB3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115888"/>
            <a:ext cx="1409700" cy="1401762"/>
            <a:chOff x="22" y="73"/>
            <a:chExt cx="888" cy="883"/>
          </a:xfrm>
        </p:grpSpPr>
        <p:sp>
          <p:nvSpPr>
            <p:cNvPr id="18443" name="Rectangle 11">
              <a:extLst>
                <a:ext uri="{FF2B5EF4-FFF2-40B4-BE49-F238E27FC236}">
                  <a16:creationId xmlns:a16="http://schemas.microsoft.com/office/drawing/2014/main" id="{F948F2A0-65A7-4774-B073-D16C5619E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287"/>
              <a:ext cx="888" cy="669"/>
            </a:xfrm>
            <a:prstGeom prst="rect">
              <a:avLst/>
            </a:prstGeom>
            <a:gradFill rotWithShape="0">
              <a:gsLst>
                <a:gs pos="0">
                  <a:srgbClr val="F8F8F8"/>
                </a:gs>
                <a:gs pos="100000">
                  <a:srgbClr val="BDBDBD"/>
                </a:gs>
              </a:gsLst>
              <a:lin ang="5400000" scaled="1"/>
            </a:gradFill>
            <a:ln w="9360" cap="sq">
              <a:solidFill>
                <a:srgbClr val="F9F9F9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360" tIns="44280" rIns="90360" bIns="44280">
              <a:spAutoFit/>
            </a:bodyPr>
            <a:lstStyle/>
            <a:p>
              <a:pPr eaLnBrk="1" hangingPunct="1">
                <a:spcBef>
                  <a:spcPts val="200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it-IT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icrosoft YaHei" pitchFamily="32" charset="-122"/>
                </a:rPr>
                <a:t>IL PTOF</a:t>
              </a:r>
            </a:p>
          </p:txBody>
        </p:sp>
        <p:grpSp>
          <p:nvGrpSpPr>
            <p:cNvPr id="44047" name="Group 12">
              <a:extLst>
                <a:ext uri="{FF2B5EF4-FFF2-40B4-BE49-F238E27FC236}">
                  <a16:creationId xmlns:a16="http://schemas.microsoft.com/office/drawing/2014/main" id="{D472CC71-B517-4A7D-BE86-F95DE1F440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" y="73"/>
              <a:ext cx="803" cy="225"/>
              <a:chOff x="22" y="73"/>
              <a:chExt cx="803" cy="225"/>
            </a:xfrm>
          </p:grpSpPr>
          <p:sp>
            <p:nvSpPr>
              <p:cNvPr id="44048" name="Freeform 13">
                <a:extLst>
                  <a:ext uri="{FF2B5EF4-FFF2-40B4-BE49-F238E27FC236}">
                    <a16:creationId xmlns:a16="http://schemas.microsoft.com/office/drawing/2014/main" id="{2080FCFF-730C-4AD9-BB3A-C3CC1F377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" y="73"/>
                <a:ext cx="803" cy="225"/>
              </a:xfrm>
              <a:custGeom>
                <a:avLst/>
                <a:gdLst>
                  <a:gd name="T0" fmla="*/ 0 w 5350"/>
                  <a:gd name="T1" fmla="*/ 0 h 303"/>
                  <a:gd name="T2" fmla="*/ 0 w 5350"/>
                  <a:gd name="T3" fmla="*/ 0 h 303"/>
                  <a:gd name="T4" fmla="*/ 0 w 5350"/>
                  <a:gd name="T5" fmla="*/ 1 h 303"/>
                  <a:gd name="T6" fmla="*/ 0 w 5350"/>
                  <a:gd name="T7" fmla="*/ 1 h 303"/>
                  <a:gd name="T8" fmla="*/ 0 w 5350"/>
                  <a:gd name="T9" fmla="*/ 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0"/>
                  <a:gd name="T16" fmla="*/ 0 h 303"/>
                  <a:gd name="T17" fmla="*/ 5350 w 5350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0" h="303">
                    <a:moveTo>
                      <a:pt x="0" y="0"/>
                    </a:moveTo>
                    <a:lnTo>
                      <a:pt x="5210" y="0"/>
                    </a:lnTo>
                    <a:lnTo>
                      <a:pt x="5350" y="303"/>
                    </a:lnTo>
                    <a:lnTo>
                      <a:pt x="0" y="30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8F8F8"/>
                  </a:gs>
                  <a:gs pos="100000">
                    <a:srgbClr val="BDBDBD"/>
                  </a:gs>
                </a:gsLst>
                <a:lin ang="5400000" scaled="1"/>
              </a:gradFill>
              <a:ln w="9360" cap="flat">
                <a:solidFill>
                  <a:srgbClr val="F9F9F9"/>
                </a:solidFill>
                <a:round/>
                <a:headEnd/>
                <a:tailEnd/>
              </a:ln>
              <a:effectLst>
                <a:outerShdw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74B2C034-442F-4A57-B9C8-4D1C6EF8B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398463"/>
            <a:ext cx="7543800" cy="82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 cap="sq">
            <a:solidFill>
              <a:schemeClr val="tx1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360" tIns="44280" rIns="90360" bIns="4428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icrosoft YaHei" pitchFamily="32" charset="-122"/>
              </a:rPr>
              <a:t>ESSERCI: PARTECIPARE ALLE RIUNIONI</a:t>
            </a:r>
            <a:br>
              <a:rPr lang="it-IT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icrosoft YaHei" pitchFamily="32" charset="-122"/>
              </a:rPr>
            </a:br>
            <a:r>
              <a:rPr lang="it-IT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icrosoft YaHei" pitchFamily="32" charset="-122"/>
              </a:rPr>
              <a:t>APERTE AI GENITORI</a:t>
            </a:r>
          </a:p>
        </p:txBody>
      </p:sp>
      <p:pic>
        <p:nvPicPr>
          <p:cNvPr id="44041" name="Picture 19">
            <a:extLst>
              <a:ext uri="{FF2B5EF4-FFF2-40B4-BE49-F238E27FC236}">
                <a16:creationId xmlns:a16="http://schemas.microsoft.com/office/drawing/2014/main" id="{7CA796D6-BA85-4C27-A958-C10F6CB98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4868863"/>
            <a:ext cx="5280025" cy="2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7">
            <a:extLst>
              <a:ext uri="{FF2B5EF4-FFF2-40B4-BE49-F238E27FC236}">
                <a16:creationId xmlns:a16="http://schemas.microsoft.com/office/drawing/2014/main" id="{C0269C08-25A4-47AB-9A5F-0BC5DFDC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5" y="5184775"/>
            <a:ext cx="5638800" cy="836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25438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Monotype Sorts" charset="2"/>
              <a:buChar char="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it-IT" sz="1800" b="1" dirty="0">
                <a:solidFill>
                  <a:srgbClr val="000099"/>
                </a:solidFill>
                <a:latin typeface="Times New Roman"/>
                <a:ea typeface="Microsoft YaHei" pitchFamily="32" charset="-122"/>
              </a:rPr>
              <a:t>Classi terze:</a:t>
            </a:r>
          </a:p>
          <a:p>
            <a:pPr marL="325438" indent="-325438" eaLnBrk="1" hangingPunct="1">
              <a:spcBef>
                <a:spcPts val="600"/>
              </a:spcBef>
              <a:buClr>
                <a:srgbClr val="000099"/>
              </a:buClr>
              <a:buSzPct val="100000"/>
              <a:buFont typeface="Monotype Sorts" charset="2"/>
              <a:buChar char="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it-IT" sz="1800" b="1" dirty="0">
                <a:solidFill>
                  <a:srgbClr val="000099"/>
                </a:solidFill>
                <a:latin typeface="Times New Roman"/>
                <a:ea typeface="Microsoft YaHei" pitchFamily="32" charset="-122"/>
              </a:rPr>
              <a:t>Comunicazione giudizio orientativo.</a:t>
            </a:r>
          </a:p>
          <a:p>
            <a:pPr marL="330200" indent="-325438" eaLnBrk="1" hangingPunct="1">
              <a:lnSpc>
                <a:spcPct val="80000"/>
              </a:lnSpc>
              <a:spcBef>
                <a:spcPts val="600"/>
              </a:spcBef>
              <a:buSzPct val="100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it-IT" sz="2400" b="1" dirty="0">
              <a:solidFill>
                <a:srgbClr val="000099"/>
              </a:solidFill>
              <a:latin typeface="Comic Sans MS" pitchFamily="64" charset="0"/>
              <a:ea typeface="Microsoft YaHei" pitchFamily="32" charset="-122"/>
            </a:endParaRPr>
          </a:p>
        </p:txBody>
      </p:sp>
      <p:grpSp>
        <p:nvGrpSpPr>
          <p:cNvPr id="44043" name="Group 6">
            <a:extLst>
              <a:ext uri="{FF2B5EF4-FFF2-40B4-BE49-F238E27FC236}">
                <a16:creationId xmlns:a16="http://schemas.microsoft.com/office/drawing/2014/main" id="{01602871-1AAD-4957-8000-BE546F1C0CC4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5186363"/>
            <a:ext cx="2674937" cy="582612"/>
            <a:chOff x="288" y="2928"/>
            <a:chExt cx="1565" cy="367"/>
          </a:xfrm>
        </p:grpSpPr>
        <p:sp>
          <p:nvSpPr>
            <p:cNvPr id="23" name="AutoShape 7">
              <a:extLst>
                <a:ext uri="{FF2B5EF4-FFF2-40B4-BE49-F238E27FC236}">
                  <a16:creationId xmlns:a16="http://schemas.microsoft.com/office/drawing/2014/main" id="{AED82916-9FC5-420B-888B-E5FD1A7B6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928"/>
              <a:ext cx="1565" cy="367"/>
            </a:xfrm>
            <a:prstGeom prst="rightArrow">
              <a:avLst>
                <a:gd name="adj1" fmla="val 75000"/>
                <a:gd name="adj2" fmla="val 213235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 altLang="it-IT">
                <a:solidFill>
                  <a:srgbClr val="FFFFFF"/>
                </a:solidFill>
              </a:endParaRPr>
            </a:p>
          </p:txBody>
        </p:sp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69728C72-6348-4ECB-98D0-794E97FAB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" y="2976"/>
              <a:ext cx="938" cy="25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it-IT" sz="20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  <a:ea typeface="Microsoft YaHei" pitchFamily="32" charset="-122"/>
                </a:rPr>
                <a:t>DICEMBRE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>
            <a:extLst>
              <a:ext uri="{FF2B5EF4-FFF2-40B4-BE49-F238E27FC236}">
                <a16:creationId xmlns:a16="http://schemas.microsoft.com/office/drawing/2014/main" id="{9DD5533F-7AF4-4AF7-821E-1FA669C55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1804988"/>
            <a:ext cx="50276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/>
          <a:lstStyle>
            <a:lvl1pPr marL="325438" indent="-325438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CC99"/>
              </a:buClr>
              <a:buSzPct val="100000"/>
              <a:buFont typeface="Monotype Sorts" charset="2"/>
              <a:buChar char=""/>
            </a:pPr>
            <a:r>
              <a:rPr lang="it-IT" altLang="it-IT" sz="1800" b="1">
                <a:solidFill>
                  <a:srgbClr val="00CC99"/>
                </a:solidFill>
                <a:latin typeface="Comic Sans MS" panose="030F0702030302020204" pitchFamily="66" charset="0"/>
              </a:rPr>
              <a:t>Riflessioni sulle valutazioni quadrimestrali;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CC99"/>
              </a:buClr>
              <a:buSzPct val="100000"/>
              <a:buFont typeface="Monotype Sorts" charset="2"/>
              <a:buChar char=""/>
            </a:pPr>
            <a:r>
              <a:rPr lang="it-IT" altLang="it-IT" sz="1800" b="1">
                <a:solidFill>
                  <a:srgbClr val="00CC99"/>
                </a:solidFill>
                <a:latin typeface="Comic Sans MS" panose="030F0702030302020204" pitchFamily="66" charset="0"/>
              </a:rPr>
              <a:t>Interventi di recupero e compensazione.</a:t>
            </a:r>
          </a:p>
        </p:txBody>
      </p:sp>
      <p:grpSp>
        <p:nvGrpSpPr>
          <p:cNvPr id="46083" name="Group 9">
            <a:extLst>
              <a:ext uri="{FF2B5EF4-FFF2-40B4-BE49-F238E27FC236}">
                <a16:creationId xmlns:a16="http://schemas.microsoft.com/office/drawing/2014/main" id="{88EA9A60-6BC9-463D-9842-FEBC191D74E7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115888"/>
            <a:ext cx="1409700" cy="1401762"/>
            <a:chOff x="22" y="73"/>
            <a:chExt cx="888" cy="883"/>
          </a:xfrm>
        </p:grpSpPr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86DFA65E-1FEF-47DC-A8DD-EB2F08D6C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287"/>
              <a:ext cx="888" cy="669"/>
            </a:xfrm>
            <a:prstGeom prst="rect">
              <a:avLst/>
            </a:prstGeom>
            <a:gradFill rotWithShape="0">
              <a:gsLst>
                <a:gs pos="0">
                  <a:srgbClr val="F8F8F8"/>
                </a:gs>
                <a:gs pos="100000">
                  <a:srgbClr val="BDBDBD"/>
                </a:gs>
              </a:gsLst>
              <a:lin ang="5400000" scaled="1"/>
            </a:gradFill>
            <a:ln w="9360" cap="sq">
              <a:solidFill>
                <a:srgbClr val="F9F9F9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360" tIns="44280" rIns="90360" bIns="44280">
              <a:spAutoFit/>
            </a:bodyPr>
            <a:lstStyle/>
            <a:p>
              <a:pPr eaLnBrk="1" hangingPunct="1">
                <a:spcBef>
                  <a:spcPts val="200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it-IT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icrosoft YaHei" pitchFamily="32" charset="-122"/>
                </a:rPr>
                <a:t>IL PTOF</a:t>
              </a:r>
            </a:p>
          </p:txBody>
        </p:sp>
        <p:grpSp>
          <p:nvGrpSpPr>
            <p:cNvPr id="46093" name="Group 11">
              <a:extLst>
                <a:ext uri="{FF2B5EF4-FFF2-40B4-BE49-F238E27FC236}">
                  <a16:creationId xmlns:a16="http://schemas.microsoft.com/office/drawing/2014/main" id="{24C48421-0E26-45C7-8CB4-1915925D48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" y="73"/>
              <a:ext cx="803" cy="225"/>
              <a:chOff x="22" y="73"/>
              <a:chExt cx="803" cy="225"/>
            </a:xfrm>
          </p:grpSpPr>
          <p:sp>
            <p:nvSpPr>
              <p:cNvPr id="46094" name="Freeform 12">
                <a:extLst>
                  <a:ext uri="{FF2B5EF4-FFF2-40B4-BE49-F238E27FC236}">
                    <a16:creationId xmlns:a16="http://schemas.microsoft.com/office/drawing/2014/main" id="{BBF228F9-F8DF-451B-8525-756E91F9F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" y="73"/>
                <a:ext cx="803" cy="225"/>
              </a:xfrm>
              <a:custGeom>
                <a:avLst/>
                <a:gdLst>
                  <a:gd name="T0" fmla="*/ 0 w 5350"/>
                  <a:gd name="T1" fmla="*/ 0 h 303"/>
                  <a:gd name="T2" fmla="*/ 0 w 5350"/>
                  <a:gd name="T3" fmla="*/ 0 h 303"/>
                  <a:gd name="T4" fmla="*/ 0 w 5350"/>
                  <a:gd name="T5" fmla="*/ 1 h 303"/>
                  <a:gd name="T6" fmla="*/ 0 w 5350"/>
                  <a:gd name="T7" fmla="*/ 1 h 303"/>
                  <a:gd name="T8" fmla="*/ 0 w 5350"/>
                  <a:gd name="T9" fmla="*/ 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0"/>
                  <a:gd name="T16" fmla="*/ 0 h 303"/>
                  <a:gd name="T17" fmla="*/ 5350 w 5350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0" h="303">
                    <a:moveTo>
                      <a:pt x="0" y="0"/>
                    </a:moveTo>
                    <a:lnTo>
                      <a:pt x="5210" y="0"/>
                    </a:lnTo>
                    <a:lnTo>
                      <a:pt x="5350" y="303"/>
                    </a:lnTo>
                    <a:lnTo>
                      <a:pt x="0" y="30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8F8F8"/>
                  </a:gs>
                  <a:gs pos="100000">
                    <a:srgbClr val="BDBDBD"/>
                  </a:gs>
                </a:gsLst>
                <a:lin ang="5400000" scaled="1"/>
              </a:gradFill>
              <a:ln w="9360" cap="flat">
                <a:solidFill>
                  <a:srgbClr val="F9F9F9"/>
                </a:solidFill>
                <a:round/>
                <a:headEnd/>
                <a:tailEnd/>
              </a:ln>
              <a:effectLst>
                <a:outerShdw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9471" name="Rectangle 15">
            <a:extLst>
              <a:ext uri="{FF2B5EF4-FFF2-40B4-BE49-F238E27FC236}">
                <a16:creationId xmlns:a16="http://schemas.microsoft.com/office/drawing/2014/main" id="{65416DB2-B1E7-4B70-8F6B-A6C9C3C3E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401638"/>
            <a:ext cx="7412037" cy="8191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360" cap="sq">
            <a:solidFill>
              <a:srgbClr val="F9F9F9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360" tIns="44280" rIns="90360" bIns="4428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Monotype Sorts" charset="2"/>
              <a:buChar char="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i="1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icrosoft YaHei" pitchFamily="32" charset="-122"/>
              </a:rPr>
              <a:t>ESSERCI: PARTECIPARE ALLE RIUNIONI</a:t>
            </a:r>
            <a:br>
              <a:rPr lang="it-IT" sz="2400" b="1" i="1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icrosoft YaHei" pitchFamily="32" charset="-122"/>
              </a:rPr>
            </a:br>
            <a:r>
              <a:rPr lang="it-IT" sz="2400" b="1" i="1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icrosoft YaHei" pitchFamily="32" charset="-122"/>
              </a:rPr>
              <a:t>APERTE AI GENITORI</a:t>
            </a:r>
          </a:p>
        </p:txBody>
      </p:sp>
      <p:grpSp>
        <p:nvGrpSpPr>
          <p:cNvPr id="46085" name="Group 1">
            <a:extLst>
              <a:ext uri="{FF2B5EF4-FFF2-40B4-BE49-F238E27FC236}">
                <a16:creationId xmlns:a16="http://schemas.microsoft.com/office/drawing/2014/main" id="{DFAF4DF1-E8D5-4308-801A-C836A4C13118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933825"/>
            <a:ext cx="2484437" cy="582613"/>
            <a:chOff x="240" y="1632"/>
            <a:chExt cx="1565" cy="367"/>
          </a:xfrm>
        </p:grpSpPr>
        <p:sp>
          <p:nvSpPr>
            <p:cNvPr id="35852" name="AutoShape 2">
              <a:extLst>
                <a:ext uri="{FF2B5EF4-FFF2-40B4-BE49-F238E27FC236}">
                  <a16:creationId xmlns:a16="http://schemas.microsoft.com/office/drawing/2014/main" id="{22673762-A4EF-430A-AD9E-A83E9C8C4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632"/>
              <a:ext cx="1565" cy="367"/>
            </a:xfrm>
            <a:prstGeom prst="rightArrow">
              <a:avLst>
                <a:gd name="adj1" fmla="val 75000"/>
                <a:gd name="adj2" fmla="val 21323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 altLang="it-IT"/>
            </a:p>
          </p:txBody>
        </p:sp>
        <p:sp>
          <p:nvSpPr>
            <p:cNvPr id="22" name="Rectangle 3">
              <a:extLst>
                <a:ext uri="{FF2B5EF4-FFF2-40B4-BE49-F238E27FC236}">
                  <a16:creationId xmlns:a16="http://schemas.microsoft.com/office/drawing/2014/main" id="{5874628A-743E-43FE-97BC-A8B8E5346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680"/>
              <a:ext cx="709" cy="25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it-IT" sz="20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icrosoft YaHei" pitchFamily="32" charset="-122"/>
                </a:rPr>
                <a:t>APRILE</a:t>
              </a:r>
            </a:p>
          </p:txBody>
        </p:sp>
      </p:grpSp>
      <p:pic>
        <p:nvPicPr>
          <p:cNvPr id="46086" name="Picture 18">
            <a:extLst>
              <a:ext uri="{FF2B5EF4-FFF2-40B4-BE49-F238E27FC236}">
                <a16:creationId xmlns:a16="http://schemas.microsoft.com/office/drawing/2014/main" id="{9D8316C2-7CB9-4E89-A059-1ECDBED1B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997200"/>
            <a:ext cx="5286375" cy="2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Rectangle 8">
            <a:extLst>
              <a:ext uri="{FF2B5EF4-FFF2-40B4-BE49-F238E27FC236}">
                <a16:creationId xmlns:a16="http://schemas.microsoft.com/office/drawing/2014/main" id="{915629F1-D590-4506-9C28-0210BBD9D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213100"/>
            <a:ext cx="5715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/>
          <a:lstStyle>
            <a:lvl1pPr marL="325438" indent="-325438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99"/>
              </a:buClr>
              <a:buSzPct val="100000"/>
              <a:buFont typeface="Monotype Sorts" charset="2"/>
              <a:buChar char=""/>
            </a:pPr>
            <a:r>
              <a:rPr lang="it-IT" altLang="it-IT" sz="1800" b="1">
                <a:solidFill>
                  <a:srgbClr val="000099"/>
                </a:solidFill>
                <a:latin typeface="Comic Sans MS" panose="030F0702030302020204" pitchFamily="66" charset="0"/>
              </a:rPr>
              <a:t>Verifica percorso del processo di apprendimento e situazione classi;</a:t>
            </a:r>
          </a:p>
          <a:p>
            <a:pPr eaLnBrk="1" hangingPunct="1">
              <a:spcBef>
                <a:spcPts val="600"/>
              </a:spcBef>
              <a:buClr>
                <a:srgbClr val="000099"/>
              </a:buClr>
              <a:buSzPct val="100000"/>
              <a:buFont typeface="Monotype Sorts" charset="2"/>
              <a:buChar char=""/>
            </a:pPr>
            <a:r>
              <a:rPr lang="it-IT" altLang="it-IT" sz="1800" b="1">
                <a:solidFill>
                  <a:srgbClr val="000099"/>
                </a:solidFill>
                <a:latin typeface="Comic Sans MS" panose="030F0702030302020204" pitchFamily="66" charset="0"/>
              </a:rPr>
              <a:t>Libri di testo;</a:t>
            </a:r>
          </a:p>
          <a:p>
            <a:pPr eaLnBrk="1" hangingPunct="1">
              <a:spcBef>
                <a:spcPts val="600"/>
              </a:spcBef>
              <a:buClr>
                <a:srgbClr val="000099"/>
              </a:buClr>
              <a:buSzPct val="100000"/>
              <a:buFont typeface="Monotype Sorts" charset="2"/>
              <a:buChar char=""/>
            </a:pPr>
            <a:r>
              <a:rPr lang="it-IT" altLang="it-IT" sz="1800" b="1">
                <a:solidFill>
                  <a:srgbClr val="000099"/>
                </a:solidFill>
                <a:latin typeface="Comic Sans MS" panose="030F0702030302020204" pitchFamily="66" charset="0"/>
              </a:rPr>
              <a:t>Piano di diritto allo studio;</a:t>
            </a:r>
          </a:p>
          <a:p>
            <a:pPr eaLnBrk="1" hangingPunct="1">
              <a:spcBef>
                <a:spcPts val="600"/>
              </a:spcBef>
              <a:buClr>
                <a:srgbClr val="000099"/>
              </a:buClr>
              <a:buSzPct val="100000"/>
              <a:buFont typeface="Monotype Sorts" charset="2"/>
              <a:buChar char=""/>
            </a:pPr>
            <a:r>
              <a:rPr lang="it-IT" altLang="it-IT" sz="1800" b="1">
                <a:solidFill>
                  <a:srgbClr val="000099"/>
                </a:solidFill>
                <a:latin typeface="Comic Sans MS" panose="030F0702030302020204" pitchFamily="66" charset="0"/>
              </a:rPr>
              <a:t>Modalità esami di Stato Primo Ciclo;</a:t>
            </a:r>
          </a:p>
          <a:p>
            <a:pPr eaLnBrk="1" hangingPunct="1">
              <a:spcBef>
                <a:spcPts val="600"/>
              </a:spcBef>
              <a:buClr>
                <a:srgbClr val="000099"/>
              </a:buClr>
              <a:buSzPct val="100000"/>
              <a:buFont typeface="Monotype Sorts" charset="2"/>
              <a:buChar char=""/>
            </a:pPr>
            <a:r>
              <a:rPr lang="it-IT" altLang="it-IT" sz="1800" b="1">
                <a:solidFill>
                  <a:srgbClr val="000099"/>
                </a:solidFill>
                <a:latin typeface="Comic Sans MS" panose="030F0702030302020204" pitchFamily="66" charset="0"/>
              </a:rPr>
              <a:t>Attività di fine anno scolastico </a:t>
            </a:r>
            <a:r>
              <a:rPr lang="it-IT" altLang="it-IT" sz="1200" b="1">
                <a:solidFill>
                  <a:srgbClr val="000099"/>
                </a:solidFill>
                <a:latin typeface="Comic Sans MS" panose="030F0702030302020204" pitchFamily="66" charset="0"/>
              </a:rPr>
              <a:t>(giochi sportivi ecc.)</a:t>
            </a:r>
          </a:p>
        </p:txBody>
      </p:sp>
      <p:pic>
        <p:nvPicPr>
          <p:cNvPr id="46088" name="Picture 19">
            <a:extLst>
              <a:ext uri="{FF2B5EF4-FFF2-40B4-BE49-F238E27FC236}">
                <a16:creationId xmlns:a16="http://schemas.microsoft.com/office/drawing/2014/main" id="{092B5EE3-0531-49A5-A2BB-19CE394C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661025"/>
            <a:ext cx="5286375" cy="2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06F2D362-29D8-48FB-B6E8-8F4D3ED8B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009775"/>
            <a:ext cx="2484438" cy="582613"/>
          </a:xfrm>
          <a:prstGeom prst="rightArrow">
            <a:avLst>
              <a:gd name="adj1" fmla="val 75000"/>
              <a:gd name="adj2" fmla="val 213235"/>
            </a:avLst>
          </a:prstGeom>
          <a:solidFill>
            <a:srgbClr val="FCFBC7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icrosoft YaHei" pitchFamily="32" charset="-122"/>
              </a:rPr>
              <a:t>FEBBRAIO</a:t>
            </a:r>
            <a:endParaRPr lang="it-IT" sz="20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Microsoft YaHei" pitchFamily="3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Rectangle 15">
            <a:extLst>
              <a:ext uri="{FF2B5EF4-FFF2-40B4-BE49-F238E27FC236}">
                <a16:creationId xmlns:a16="http://schemas.microsoft.com/office/drawing/2014/main" id="{65EFF4A5-5061-423D-989B-992DC5ADB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836613"/>
            <a:ext cx="8497888" cy="82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 cap="sq">
            <a:solidFill>
              <a:schemeClr val="tx1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360" tIns="44280" rIns="90360" bIns="4428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icrosoft YaHei" pitchFamily="32" charset="-122"/>
              </a:rPr>
              <a:t>OPEN DAY</a:t>
            </a:r>
          </a:p>
        </p:txBody>
      </p:sp>
      <p:grpSp>
        <p:nvGrpSpPr>
          <p:cNvPr id="48131" name="Group 1">
            <a:extLst>
              <a:ext uri="{FF2B5EF4-FFF2-40B4-BE49-F238E27FC236}">
                <a16:creationId xmlns:a16="http://schemas.microsoft.com/office/drawing/2014/main" id="{D4922F1E-B411-4DE2-8249-0658584FDBA3}"/>
              </a:ext>
            </a:extLst>
          </p:cNvPr>
          <p:cNvGrpSpPr>
            <a:grpSpLocks/>
          </p:cNvGrpSpPr>
          <p:nvPr/>
        </p:nvGrpSpPr>
        <p:grpSpPr bwMode="auto">
          <a:xfrm>
            <a:off x="531813" y="3284538"/>
            <a:ext cx="2355850" cy="582612"/>
            <a:chOff x="240" y="1632"/>
            <a:chExt cx="1565" cy="367"/>
          </a:xfrm>
        </p:grpSpPr>
        <p:sp>
          <p:nvSpPr>
            <p:cNvPr id="35852" name="AutoShape 2">
              <a:extLst>
                <a:ext uri="{FF2B5EF4-FFF2-40B4-BE49-F238E27FC236}">
                  <a16:creationId xmlns:a16="http://schemas.microsoft.com/office/drawing/2014/main" id="{819AAAA8-EB77-4A28-9676-6C2E5CF1B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632"/>
              <a:ext cx="1565" cy="367"/>
            </a:xfrm>
            <a:prstGeom prst="rightArrow">
              <a:avLst>
                <a:gd name="adj1" fmla="val 75000"/>
                <a:gd name="adj2" fmla="val 21323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 altLang="it-IT">
                <a:solidFill>
                  <a:srgbClr val="FFFFFF"/>
                </a:solidFill>
              </a:endParaRPr>
            </a:p>
          </p:txBody>
        </p:sp>
        <p:sp>
          <p:nvSpPr>
            <p:cNvPr id="22" name="Rectangle 3">
              <a:extLst>
                <a:ext uri="{FF2B5EF4-FFF2-40B4-BE49-F238E27FC236}">
                  <a16:creationId xmlns:a16="http://schemas.microsoft.com/office/drawing/2014/main" id="{C9A46804-703A-48FF-BA15-7D3121CCE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680"/>
              <a:ext cx="558" cy="25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it-IT" sz="20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  <a:ea typeface="Microsoft YaHei" pitchFamily="32" charset="-122"/>
                </a:rPr>
                <a:t>DATA</a:t>
              </a:r>
            </a:p>
          </p:txBody>
        </p:sp>
      </p:grpSp>
      <p:sp>
        <p:nvSpPr>
          <p:cNvPr id="2" name="Elaborazione alternativa 1">
            <a:extLst>
              <a:ext uri="{FF2B5EF4-FFF2-40B4-BE49-F238E27FC236}">
                <a16:creationId xmlns:a16="http://schemas.microsoft.com/office/drawing/2014/main" id="{C1F7ABF2-F01F-4BB5-8F22-DCCCA0BD4CB4}"/>
              </a:ext>
            </a:extLst>
          </p:cNvPr>
          <p:cNvSpPr/>
          <p:nvPr/>
        </p:nvSpPr>
        <p:spPr bwMode="auto">
          <a:xfrm>
            <a:off x="2894013" y="2803525"/>
            <a:ext cx="6038850" cy="1655763"/>
          </a:xfrm>
          <a:prstGeom prst="flowChartAlternateProcess">
            <a:avLst/>
          </a:prstGeom>
          <a:solidFill>
            <a:srgbClr val="FCFBC7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it-IT" altLang="it-IT" sz="2000" b="1" u="sng" dirty="0">
                <a:solidFill>
                  <a:srgbClr val="000000"/>
                </a:solidFill>
                <a:latin typeface="Times New Roman"/>
              </a:rPr>
              <a:t>MERCOLEDÌ 11 DICEMBRE 2024 </a:t>
            </a:r>
          </a:p>
          <a:p>
            <a:pPr algn="ctr" eaLnBrk="1" hangingPunct="1"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it-IT" altLang="it-IT" sz="2000" b="1" dirty="0">
                <a:solidFill>
                  <a:srgbClr val="000000"/>
                </a:solidFill>
                <a:latin typeface="Times New Roman"/>
              </a:rPr>
              <a:t>dalle ore:15.00 alle ore:16.00</a:t>
            </a:r>
          </a:p>
          <a:p>
            <a:pPr algn="ctr" eaLnBrk="1" hangingPunct="1"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it-IT" altLang="it-IT" sz="2000" b="1" dirty="0">
                <a:solidFill>
                  <a:srgbClr val="000000"/>
                </a:solidFill>
                <a:latin typeface="Times New Roman"/>
              </a:rPr>
              <a:t>presso la Scuola Secondaria di Comun Nuovo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1DC2F0-C6E1-4F13-B401-A552DF3CFBB1}"/>
              </a:ext>
            </a:extLst>
          </p:cNvPr>
          <p:cNvSpPr txBox="1"/>
          <p:nvPr/>
        </p:nvSpPr>
        <p:spPr>
          <a:xfrm rot="5400000">
            <a:off x="4295001" y="-3135651"/>
            <a:ext cx="553998" cy="71013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it-IT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ISCRIZIONI ON LINE</a:t>
            </a:r>
          </a:p>
        </p:txBody>
      </p:sp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1ACAE1C4-2877-45F5-A259-E8B9AC8EFE3B}"/>
              </a:ext>
            </a:extLst>
          </p:cNvPr>
          <p:cNvSpPr/>
          <p:nvPr/>
        </p:nvSpPr>
        <p:spPr bwMode="auto">
          <a:xfrm>
            <a:off x="495300" y="1628775"/>
            <a:ext cx="8135938" cy="2087563"/>
          </a:xfrm>
          <a:prstGeom prst="flowChartAlternateProcess">
            <a:avLst/>
          </a:prstGeom>
          <a:solidFill>
            <a:srgbClr val="FCFBC7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 altLang="it-IT" sz="12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solidFill>
                  <a:srgbClr val="000000"/>
                </a:solidFill>
              </a:rPr>
              <a:t>Nel mese di </a:t>
            </a:r>
            <a:r>
              <a:rPr lang="it-IT" altLang="it-IT" sz="1600" b="1" dirty="0">
                <a:solidFill>
                  <a:srgbClr val="000000"/>
                </a:solidFill>
              </a:rPr>
              <a:t>gennaio 2025</a:t>
            </a:r>
          </a:p>
          <a:p>
            <a:pPr>
              <a:defRPr/>
            </a:pPr>
            <a:endParaRPr lang="it-IT" altLang="it-IT" sz="16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solidFill>
                  <a:srgbClr val="000000"/>
                </a:solidFill>
              </a:rPr>
              <a:t>Avverranno sulla </a:t>
            </a:r>
            <a:r>
              <a:rPr lang="it-IT" altLang="it-IT" sz="1600" b="1" dirty="0">
                <a:solidFill>
                  <a:srgbClr val="000000"/>
                </a:solidFill>
              </a:rPr>
              <a:t>Piattaforma "Unica</a:t>
            </a:r>
            <a:r>
              <a:rPr lang="it-IT" altLang="it-IT" sz="1600" dirty="0">
                <a:solidFill>
                  <a:srgbClr val="000000"/>
                </a:solidFill>
              </a:rPr>
              <a:t>"  o </a:t>
            </a:r>
            <a:r>
              <a:rPr lang="it-IT" altLang="it-IT" sz="1600" b="1" dirty="0">
                <a:solidFill>
                  <a:srgbClr val="000000"/>
                </a:solidFill>
              </a:rPr>
              <a:t>secondo le modalità che saranno pubblicate sul sito e indicate dal Ministero dell'Istruzione e del Merito </a:t>
            </a:r>
          </a:p>
          <a:p>
            <a:pPr>
              <a:defRPr/>
            </a:pPr>
            <a:endParaRPr lang="it-IT" altLang="it-IT" sz="16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altLang="it-IT" sz="1600" b="1" dirty="0">
              <a:solidFill>
                <a:srgbClr val="00CC99">
                  <a:lumMod val="40000"/>
                  <a:lumOff val="60000"/>
                </a:srgbClr>
              </a:solidFill>
            </a:endParaRPr>
          </a:p>
          <a:p>
            <a:pPr>
              <a:defRPr/>
            </a:pPr>
            <a:endParaRPr lang="it-IT" altLang="it-IT" sz="16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it-IT" altLang="it-IT" sz="1600" dirty="0">
              <a:solidFill>
                <a:srgbClr val="000000"/>
              </a:solidFill>
            </a:endParaRPr>
          </a:p>
          <a:p>
            <a:pPr>
              <a:defRPr/>
            </a:pPr>
            <a:endParaRPr lang="it-IT" altLang="it-IT" sz="16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it-IT" altLang="it-IT" sz="16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it-IT" altLang="it-IT" sz="16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it-IT" altLang="it-IT" sz="1600" b="1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it-IT" altLang="it-IT" sz="1600" b="1" dirty="0">
              <a:solidFill>
                <a:srgbClr val="000000"/>
              </a:solidFill>
            </a:endParaRPr>
          </a:p>
          <a:p>
            <a:pPr lvl="1" indent="0">
              <a:defRPr/>
            </a:pPr>
            <a:endParaRPr lang="it-IT" altLang="it-IT" sz="1600" b="1" dirty="0">
              <a:solidFill>
                <a:srgbClr val="000000"/>
              </a:solidFill>
            </a:endParaRPr>
          </a:p>
          <a:p>
            <a:pPr lvl="1" indent="0">
              <a:defRPr/>
            </a:pPr>
            <a:endParaRPr lang="it-IT" altLang="it-IT" sz="16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it-IT" altLang="it-IT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Elaborazione alternativa 5">
            <a:extLst>
              <a:ext uri="{FF2B5EF4-FFF2-40B4-BE49-F238E27FC236}">
                <a16:creationId xmlns:a16="http://schemas.microsoft.com/office/drawing/2014/main" id="{501872E6-26E3-4C16-A200-33E10D68476F}"/>
              </a:ext>
            </a:extLst>
          </p:cNvPr>
          <p:cNvSpPr/>
          <p:nvPr/>
        </p:nvSpPr>
        <p:spPr bwMode="auto">
          <a:xfrm>
            <a:off x="468313" y="4652963"/>
            <a:ext cx="8135937" cy="1749425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 altLang="it-IT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it-IT" altLang="it-IT" sz="1600" dirty="0">
                <a:solidFill>
                  <a:srgbClr val="000000"/>
                </a:solidFill>
              </a:rPr>
              <a:t>IN CASO DI DIFFICOLTÀ AD EFFETTUARE  LA RELATIVA PROCEDURA, CI SI  PUÒ RIVOLGERE ALL’UFFICIO DI SEGRETERIA DELL’ISTITUTO COMPRENSIVO </a:t>
            </a:r>
          </a:p>
          <a:p>
            <a:pPr>
              <a:defRPr/>
            </a:pPr>
            <a:r>
              <a:rPr lang="it-IT" altLang="it-IT" sz="1600" dirty="0">
                <a:solidFill>
                  <a:srgbClr val="000000"/>
                </a:solidFill>
              </a:rPr>
              <a:t>(TEL. 035670728) PER FISSARE UN EVENTUALE APPUNTAMENTO</a:t>
            </a:r>
          </a:p>
        </p:txBody>
      </p:sp>
      <p:sp>
        <p:nvSpPr>
          <p:cNvPr id="50181" name="Freccia a destra 2">
            <a:extLst>
              <a:ext uri="{FF2B5EF4-FFF2-40B4-BE49-F238E27FC236}">
                <a16:creationId xmlns:a16="http://schemas.microsoft.com/office/drawing/2014/main" id="{3715D011-F716-4B9E-A9F9-0E4477504CF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37025" y="984251"/>
            <a:ext cx="727075" cy="431800"/>
          </a:xfrm>
          <a:prstGeom prst="rightArrow">
            <a:avLst>
              <a:gd name="adj1" fmla="val 50000"/>
              <a:gd name="adj2" fmla="val 5015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0182" name="Freccia a destra 2">
            <a:extLst>
              <a:ext uri="{FF2B5EF4-FFF2-40B4-BE49-F238E27FC236}">
                <a16:creationId xmlns:a16="http://schemas.microsoft.com/office/drawing/2014/main" id="{1FCB0DF4-FC75-4B73-B5C2-ECEB4EDA611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36231" y="3937795"/>
            <a:ext cx="727075" cy="430212"/>
          </a:xfrm>
          <a:prstGeom prst="rightArrow">
            <a:avLst>
              <a:gd name="adj1" fmla="val 50000"/>
              <a:gd name="adj2" fmla="val 50341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>
            <a:extLst>
              <a:ext uri="{FF2B5EF4-FFF2-40B4-BE49-F238E27FC236}">
                <a16:creationId xmlns:a16="http://schemas.microsoft.com/office/drawing/2014/main" id="{B7A6F392-FE3C-4E19-A2ED-4EA49FE04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33375"/>
            <a:ext cx="73120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C290FAA6-C578-4826-875F-3549573EB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642350" cy="49688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238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8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endParaRPr lang="it-IT" altLang="it-IT" sz="2800" dirty="0">
              <a:solidFill>
                <a:srgbClr val="000000"/>
              </a:solidFill>
              <a:latin typeface="+mj-lt"/>
            </a:endParaRPr>
          </a:p>
          <a:p>
            <a:pPr algn="ctr"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endParaRPr lang="it-IT" altLang="it-IT" sz="2800" dirty="0">
              <a:solidFill>
                <a:srgbClr val="000000"/>
              </a:solidFill>
              <a:latin typeface="+mj-lt"/>
            </a:endParaRPr>
          </a:p>
          <a:p>
            <a:pPr algn="ctr"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r>
              <a:rPr lang="it-IT" altLang="it-IT" sz="2800" dirty="0">
                <a:solidFill>
                  <a:srgbClr val="000000"/>
                </a:solidFill>
                <a:latin typeface="+mj-lt"/>
              </a:rPr>
              <a:t>Scuola secondaria di I </a:t>
            </a:r>
            <a:r>
              <a:rPr lang="it-IT" altLang="it-IT" sz="2800" dirty="0" err="1">
                <a:solidFill>
                  <a:srgbClr val="000000"/>
                </a:solidFill>
                <a:latin typeface="+mj-lt"/>
              </a:rPr>
              <a:t>grado“</a:t>
            </a:r>
            <a:r>
              <a:rPr lang="it-IT" altLang="it-IT" sz="2800" b="1" dirty="0" err="1">
                <a:solidFill>
                  <a:srgbClr val="000000"/>
                </a:solidFill>
                <a:latin typeface="+mj-lt"/>
              </a:rPr>
              <a:t>E</a:t>
            </a:r>
            <a:r>
              <a:rPr lang="it-IT" altLang="it-IT" sz="2800" b="1" dirty="0">
                <a:solidFill>
                  <a:srgbClr val="000000"/>
                </a:solidFill>
                <a:latin typeface="+mj-lt"/>
              </a:rPr>
              <a:t>. Belussi</a:t>
            </a:r>
            <a:r>
              <a:rPr lang="it-IT" altLang="it-IT" sz="2800" dirty="0">
                <a:solidFill>
                  <a:srgbClr val="000000"/>
                </a:solidFill>
                <a:latin typeface="+mj-lt"/>
              </a:rPr>
              <a:t>” </a:t>
            </a:r>
          </a:p>
          <a:p>
            <a:pPr algn="ctr"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r>
              <a:rPr lang="it-IT" altLang="it-IT" sz="2800" dirty="0">
                <a:solidFill>
                  <a:srgbClr val="000000"/>
                </a:solidFill>
                <a:latin typeface="+mj-lt"/>
              </a:rPr>
              <a:t>Via S. Zeno, Comun Nuovo</a:t>
            </a:r>
          </a:p>
          <a:p>
            <a:pPr algn="ctr"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r>
              <a:rPr lang="it-IT" altLang="it-IT" sz="2800" dirty="0">
                <a:solidFill>
                  <a:srgbClr val="000000"/>
                </a:solidFill>
                <a:latin typeface="+mj-lt"/>
              </a:rPr>
              <a:t>Tel. </a:t>
            </a:r>
            <a:r>
              <a:rPr lang="it-IT" altLang="it-IT" sz="2800" b="1" dirty="0">
                <a:solidFill>
                  <a:srgbClr val="000000"/>
                </a:solidFill>
                <a:latin typeface="+mj-lt"/>
              </a:rPr>
              <a:t>035 595265</a:t>
            </a:r>
            <a:r>
              <a:rPr lang="it-IT" altLang="it-IT" sz="2800" dirty="0">
                <a:solidFill>
                  <a:srgbClr val="000000"/>
                </a:solidFill>
                <a:latin typeface="+mj-lt"/>
              </a:rPr>
              <a:t>/Fax 035 595265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endParaRPr lang="it-IT" altLang="it-IT" sz="1800" i="1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endParaRPr lang="it-IT" altLang="it-IT" sz="1800" i="1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r>
              <a:rPr lang="it-IT" altLang="it-IT" sz="1800" i="1" dirty="0">
                <a:solidFill>
                  <a:srgbClr val="000000"/>
                </a:solidFill>
                <a:latin typeface="+mj-lt"/>
              </a:rPr>
              <a:t>Per ulteriori informazioni visitate il sito del nostro istituto: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r>
              <a:rPr lang="it-IT" altLang="it-IT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Scuola</a:t>
            </a:r>
            <a:r>
              <a:rPr lang="it-IT" altLang="it-IT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:</a:t>
            </a:r>
            <a:r>
              <a:rPr lang="it-IT" altLang="it-IT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</a:t>
            </a:r>
          </a:p>
          <a:p>
            <a:pPr indent="-325438"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r>
              <a:rPr lang="it-IT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icrosoft YaHei" pitchFamily="32" charset="-122"/>
              </a:rPr>
              <a:t>Sito: www.iczanica.edu.it </a:t>
            </a:r>
          </a:p>
          <a:p>
            <a:pPr indent="-325438"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r>
              <a:rPr lang="it-IT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icrosoft YaHei" pitchFamily="32" charset="-122"/>
              </a:rPr>
              <a:t>Email: bgic89300q@istruzione.it </a:t>
            </a:r>
          </a:p>
          <a:p>
            <a:pPr indent="-325438"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r>
              <a:rPr lang="it-IT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icrosoft YaHei" pitchFamily="32" charset="-122"/>
              </a:rPr>
              <a:t>PEC: bgic89300q@pec.istruzione.it </a:t>
            </a:r>
          </a:p>
          <a:p>
            <a:pPr indent="-325438"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r>
              <a:rPr lang="it-IT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icrosoft YaHei" pitchFamily="32" charset="-122"/>
              </a:rPr>
              <a:t>tel. Segreteria: 035 670728  </a:t>
            </a:r>
            <a:r>
              <a:rPr 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icrosoft YaHei" pitchFamily="32" charset="-122"/>
              </a:rPr>
              <a:t> </a:t>
            </a:r>
            <a:endParaRPr lang="it-IT" altLang="it-IT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5E9FA734-0B23-4A6F-9F2B-3EAE6355C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55563"/>
            <a:ext cx="8642350" cy="6686550"/>
          </a:xfrm>
          <a:prstGeom prst="rect">
            <a:avLst/>
          </a:prstGeom>
          <a:noFill/>
          <a:ln w="158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51205" name="Picture 6" descr="C:\Users\Tania\Desktop\image.png">
            <a:extLst>
              <a:ext uri="{FF2B5EF4-FFF2-40B4-BE49-F238E27FC236}">
                <a16:creationId xmlns:a16="http://schemas.microsoft.com/office/drawing/2014/main" id="{9E8DF256-216D-4EEE-8679-73C0DC237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188913"/>
            <a:ext cx="11334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6">
            <a:extLst>
              <a:ext uri="{FF2B5EF4-FFF2-40B4-BE49-F238E27FC236}">
                <a16:creationId xmlns:a16="http://schemas.microsoft.com/office/drawing/2014/main" id="{C7810FFB-F043-4810-A2C3-3E86ACDAB489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6543675"/>
            <a:ext cx="9137650" cy="314325"/>
            <a:chOff x="0" y="4128"/>
            <a:chExt cx="5756" cy="198"/>
          </a:xfrm>
        </p:grpSpPr>
        <p:graphicFrame>
          <p:nvGraphicFramePr>
            <p:cNvPr id="9238" name="Object 7">
              <a:extLst>
                <a:ext uri="{FF2B5EF4-FFF2-40B4-BE49-F238E27FC236}">
                  <a16:creationId xmlns:a16="http://schemas.microsoft.com/office/drawing/2014/main" id="{0D5A1003-4124-410B-9D12-85085CF4B3C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" y="4128"/>
            <a:ext cx="332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0" r:id="rId4" imgW="1042005" imgH="648076" progId="">
                    <p:embed/>
                  </p:oleObj>
                </mc:Choice>
                <mc:Fallback>
                  <p:oleObj r:id="rId4" imgW="1042005" imgH="648076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4128"/>
                          <a:ext cx="332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9" name="Text Box 8">
              <a:extLst>
                <a:ext uri="{FF2B5EF4-FFF2-40B4-BE49-F238E27FC236}">
                  <a16:creationId xmlns:a16="http://schemas.microsoft.com/office/drawing/2014/main" id="{D4B6564F-08FA-4807-AED9-A282999E7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34"/>
              <a:ext cx="5756" cy="192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b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r" eaLnBrk="1" hangingPunct="1">
                <a:spcBef>
                  <a:spcPts val="875"/>
                </a:spcBef>
                <a:buSzPct val="100000"/>
              </a:pPr>
              <a:r>
                <a:rPr lang="it-IT" altLang="it-IT" sz="1400" b="1" i="1">
                  <a:solidFill>
                    <a:srgbClr val="595959"/>
                  </a:solidFill>
                  <a:latin typeface="Arial" panose="020B0604020202020204" pitchFamily="34" charset="0"/>
                </a:rPr>
                <a:t>http://www.iczanica.edu.it</a:t>
              </a:r>
            </a:p>
          </p:txBody>
        </p:sp>
      </p:grpSp>
      <p:sp>
        <p:nvSpPr>
          <p:cNvPr id="11" name="Text Box 100">
            <a:extLst>
              <a:ext uri="{FF2B5EF4-FFF2-40B4-BE49-F238E27FC236}">
                <a16:creationId xmlns:a16="http://schemas.microsoft.com/office/drawing/2014/main" id="{09DD938A-0430-442A-BB9E-BA1289CA3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93675"/>
            <a:ext cx="6624638" cy="441325"/>
          </a:xfrm>
          <a:prstGeom prst="rect">
            <a:avLst/>
          </a:prstGeom>
          <a:gradFill rotWithShape="0">
            <a:gsLst>
              <a:gs pos="0">
                <a:srgbClr val="EDFFF8"/>
              </a:gs>
              <a:gs pos="100000">
                <a:srgbClr val="C3FFE8"/>
              </a:gs>
            </a:gsLst>
            <a:lin ang="5400000" scaled="1"/>
          </a:gradFill>
          <a:ln w="9360" cap="sq">
            <a:solidFill>
              <a:schemeClr val="accent1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18000" tIns="-25200" rIns="18000" bIns="-252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2250"/>
              </a:spcBef>
              <a:buSzPct val="100000"/>
              <a:defRPr/>
            </a:pPr>
            <a:r>
              <a:rPr lang="it-IT" altLang="it-IT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TRAGUARDI DI RIFERIMENTO </a:t>
            </a:r>
          </a:p>
        </p:txBody>
      </p:sp>
      <p:sp>
        <p:nvSpPr>
          <p:cNvPr id="9220" name="Freccia a destra 2">
            <a:extLst>
              <a:ext uri="{FF2B5EF4-FFF2-40B4-BE49-F238E27FC236}">
                <a16:creationId xmlns:a16="http://schemas.microsoft.com/office/drawing/2014/main" id="{1FC67400-EA47-4B2B-A71C-4D8814BCC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1054100"/>
            <a:ext cx="504825" cy="358775"/>
          </a:xfrm>
          <a:prstGeom prst="rightArrow">
            <a:avLst>
              <a:gd name="adj1" fmla="val 50000"/>
              <a:gd name="adj2" fmla="val 50251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65E798F-09E9-4453-BFDD-A7ABC966EEE0}"/>
              </a:ext>
            </a:extLst>
          </p:cNvPr>
          <p:cNvSpPr txBox="1"/>
          <p:nvPr/>
        </p:nvSpPr>
        <p:spPr>
          <a:xfrm>
            <a:off x="877888" y="963613"/>
            <a:ext cx="6913562" cy="493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 CHIAVE EUROPEE DI CITTADINANZA </a:t>
            </a:r>
          </a:p>
        </p:txBody>
      </p:sp>
      <p:sp>
        <p:nvSpPr>
          <p:cNvPr id="19" name="Rettangolo arrotondato 18">
            <a:extLst>
              <a:ext uri="{FF2B5EF4-FFF2-40B4-BE49-F238E27FC236}">
                <a16:creationId xmlns:a16="http://schemas.microsoft.com/office/drawing/2014/main" id="{0D5F91E5-F709-4894-ABE4-24E84E9BBB69}"/>
              </a:ext>
            </a:extLst>
          </p:cNvPr>
          <p:cNvSpPr/>
          <p:nvPr/>
        </p:nvSpPr>
        <p:spPr bwMode="auto">
          <a:xfrm>
            <a:off x="1448764" y="1481188"/>
            <a:ext cx="4320480" cy="1728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171450" indent="-17145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tx2"/>
                </a:solidFill>
                <a:latin typeface="Times New Roman" pitchFamily="16" charset="0"/>
                <a:ea typeface="Microsoft YaHei" pitchFamily="32" charset="-122"/>
              </a:rPr>
              <a:t>Comunicazione nella madrelingua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tx2"/>
                </a:solidFill>
                <a:latin typeface="Times New Roman" pitchFamily="16" charset="0"/>
                <a:ea typeface="Microsoft YaHei" pitchFamily="32" charset="-122"/>
              </a:rPr>
              <a:t>Comunicazione nelle lingue straniere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tx2"/>
                </a:solidFill>
                <a:latin typeface="Times New Roman" pitchFamily="16" charset="0"/>
                <a:ea typeface="Microsoft YaHei" pitchFamily="32" charset="-122"/>
              </a:rPr>
              <a:t>Competenza matematica, scientifica e tecnologica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tx2"/>
                </a:solidFill>
                <a:latin typeface="Times New Roman" pitchFamily="16" charset="0"/>
                <a:ea typeface="Microsoft YaHei" pitchFamily="32" charset="-122"/>
              </a:rPr>
              <a:t>Competenza digitale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tx2"/>
                </a:solidFill>
                <a:latin typeface="Times New Roman" pitchFamily="16" charset="0"/>
                <a:ea typeface="Microsoft YaHei" pitchFamily="32" charset="-122"/>
              </a:rPr>
              <a:t>Imparare ad imparare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tx2"/>
                </a:solidFill>
                <a:latin typeface="Times New Roman" pitchFamily="16" charset="0"/>
                <a:ea typeface="Microsoft YaHei" pitchFamily="32" charset="-122"/>
              </a:rPr>
              <a:t>Competenze sociali e civiche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tx2"/>
                </a:solidFill>
                <a:latin typeface="Times New Roman" pitchFamily="16" charset="0"/>
                <a:ea typeface="Microsoft YaHei" pitchFamily="32" charset="-122"/>
              </a:rPr>
              <a:t>Spirito di iniziativa e imprenditorialità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tx2"/>
                </a:solidFill>
                <a:latin typeface="Times New Roman" pitchFamily="16" charset="0"/>
                <a:ea typeface="Microsoft YaHei" pitchFamily="32" charset="-122"/>
              </a:rPr>
              <a:t>Consapevolezza ed espressione culturale</a:t>
            </a:r>
          </a:p>
        </p:txBody>
      </p:sp>
      <p:sp>
        <p:nvSpPr>
          <p:cNvPr id="9225" name="Freccia a destra 19">
            <a:extLst>
              <a:ext uri="{FF2B5EF4-FFF2-40B4-BE49-F238E27FC236}">
                <a16:creationId xmlns:a16="http://schemas.microsoft.com/office/drawing/2014/main" id="{7E0A891B-8DB1-483D-A3A3-F6120DAC7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3365500"/>
            <a:ext cx="503237" cy="360363"/>
          </a:xfrm>
          <a:prstGeom prst="rightArrow">
            <a:avLst>
              <a:gd name="adj1" fmla="val 50000"/>
              <a:gd name="adj2" fmla="val 49872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54A5476-4461-4E20-A6DF-28A537042E9E}"/>
              </a:ext>
            </a:extLst>
          </p:cNvPr>
          <p:cNvSpPr txBox="1"/>
          <p:nvPr/>
        </p:nvSpPr>
        <p:spPr>
          <a:xfrm>
            <a:off x="903288" y="3351213"/>
            <a:ext cx="43926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OBIETTIVI EDUCATIVI </a:t>
            </a: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8DE2D1DB-3318-4581-99C2-A65D194D3917}"/>
              </a:ext>
            </a:extLst>
          </p:cNvPr>
          <p:cNvSpPr/>
          <p:nvPr/>
        </p:nvSpPr>
        <p:spPr bwMode="auto">
          <a:xfrm>
            <a:off x="1512888" y="3556000"/>
            <a:ext cx="6189662" cy="172085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9228" name="Elaborazione alternativa 22">
            <a:extLst>
              <a:ext uri="{FF2B5EF4-FFF2-40B4-BE49-F238E27FC236}">
                <a16:creationId xmlns:a16="http://schemas.microsoft.com/office/drawing/2014/main" id="{3CE9E220-1EC3-4976-A916-F543FA961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4056063"/>
            <a:ext cx="1441450" cy="720725"/>
          </a:xfrm>
          <a:prstGeom prst="flowChartAlternateProcess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000" b="1"/>
              <a:t> RESPONSABILIT</a:t>
            </a:r>
            <a:r>
              <a:rPr lang="it-IT" altLang="it-IT" sz="1000" b="1">
                <a:cs typeface="Times New Roman" panose="02020603050405020304" pitchFamily="18" charset="0"/>
              </a:rPr>
              <a:t>À</a:t>
            </a:r>
            <a:endParaRPr lang="it-IT" altLang="it-IT" sz="1000" b="1"/>
          </a:p>
        </p:txBody>
      </p:sp>
      <p:sp>
        <p:nvSpPr>
          <p:cNvPr id="9229" name="Elaborazione alternativa 23">
            <a:extLst>
              <a:ext uri="{FF2B5EF4-FFF2-40B4-BE49-F238E27FC236}">
                <a16:creationId xmlns:a16="http://schemas.microsoft.com/office/drawing/2014/main" id="{208ABDF2-0A65-40E7-A9E6-43EF0765A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4043363"/>
            <a:ext cx="1160463" cy="720725"/>
          </a:xfrm>
          <a:prstGeom prst="flowChartAlternateProcess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000"/>
              <a:t>  </a:t>
            </a:r>
            <a:r>
              <a:rPr lang="it-IT" altLang="it-IT" sz="1000" b="1"/>
              <a:t>CREATIVIT</a:t>
            </a:r>
            <a:r>
              <a:rPr lang="it-IT" altLang="it-IT" sz="1000" b="1">
                <a:cs typeface="Times New Roman" panose="02020603050405020304" pitchFamily="18" charset="0"/>
              </a:rPr>
              <a:t>À</a:t>
            </a:r>
            <a:endParaRPr lang="it-IT" altLang="it-IT" sz="1000" b="1"/>
          </a:p>
        </p:txBody>
      </p:sp>
      <p:sp>
        <p:nvSpPr>
          <p:cNvPr id="9230" name="Elaborazione alternativa 24">
            <a:extLst>
              <a:ext uri="{FF2B5EF4-FFF2-40B4-BE49-F238E27FC236}">
                <a16:creationId xmlns:a16="http://schemas.microsoft.com/office/drawing/2014/main" id="{D4E084A3-6C04-4280-BB57-4BB19EF8F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588" y="4043363"/>
            <a:ext cx="1008062" cy="720725"/>
          </a:xfrm>
          <a:prstGeom prst="flowChartAlternateProcess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000" b="1"/>
              <a:t> SOCIALIT</a:t>
            </a:r>
            <a:r>
              <a:rPr lang="it-IT" altLang="it-IT" sz="1000" b="1">
                <a:cs typeface="Times New Roman" panose="02020603050405020304" pitchFamily="18" charset="0"/>
              </a:rPr>
              <a:t>À</a:t>
            </a:r>
            <a:endParaRPr lang="it-IT" altLang="it-IT" b="1"/>
          </a:p>
        </p:txBody>
      </p:sp>
      <p:sp>
        <p:nvSpPr>
          <p:cNvPr id="9231" name="Elaborazione alternativa 25">
            <a:extLst>
              <a:ext uri="{FF2B5EF4-FFF2-40B4-BE49-F238E27FC236}">
                <a16:creationId xmlns:a16="http://schemas.microsoft.com/office/drawing/2014/main" id="{6836EDAB-F920-447E-AAC9-F02C46E4E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450" y="4043363"/>
            <a:ext cx="1316038" cy="720725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000"/>
              <a:t>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000" b="1"/>
              <a:t>       IDENTIT</a:t>
            </a:r>
            <a:r>
              <a:rPr lang="it-IT" altLang="it-IT" sz="1000" b="1">
                <a:cs typeface="Times New Roman" panose="02020603050405020304" pitchFamily="18" charset="0"/>
              </a:rPr>
              <a:t>À</a:t>
            </a:r>
            <a:r>
              <a:rPr lang="it-IT" altLang="it-IT" sz="1000" b="1"/>
              <a:t> APPARTENENZA</a:t>
            </a:r>
          </a:p>
        </p:txBody>
      </p:sp>
      <p:sp>
        <p:nvSpPr>
          <p:cNvPr id="9232" name="Elaborazione alternativa 26">
            <a:extLst>
              <a:ext uri="{FF2B5EF4-FFF2-40B4-BE49-F238E27FC236}">
                <a16:creationId xmlns:a16="http://schemas.microsoft.com/office/drawing/2014/main" id="{7339DF02-9DA0-4DAA-B16B-D4A2D7494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8" y="4043363"/>
            <a:ext cx="1193800" cy="720725"/>
          </a:xfrm>
          <a:prstGeom prst="flowChartAlternate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000"/>
              <a:t> </a:t>
            </a:r>
            <a:r>
              <a:rPr lang="it-IT" altLang="it-IT" sz="1000" b="1"/>
              <a:t>AUTONOMIA</a:t>
            </a:r>
          </a:p>
        </p:txBody>
      </p:sp>
      <p:sp>
        <p:nvSpPr>
          <p:cNvPr id="9233" name="Freccia a destra 27">
            <a:extLst>
              <a:ext uri="{FF2B5EF4-FFF2-40B4-BE49-F238E27FC236}">
                <a16:creationId xmlns:a16="http://schemas.microsoft.com/office/drawing/2014/main" id="{0730BD77-0996-4F5C-90B7-98EC7198D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5373688"/>
            <a:ext cx="504825" cy="358775"/>
          </a:xfrm>
          <a:prstGeom prst="rightArrow">
            <a:avLst>
              <a:gd name="adj1" fmla="val 50000"/>
              <a:gd name="adj2" fmla="val 50251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FCDA229-8802-47A6-947A-82B06500264C}"/>
              </a:ext>
            </a:extLst>
          </p:cNvPr>
          <p:cNvSpPr txBox="1"/>
          <p:nvPr/>
        </p:nvSpPr>
        <p:spPr>
          <a:xfrm>
            <a:off x="1025525" y="5364163"/>
            <a:ext cx="39782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TRAGUARDI DI COMPETENZA</a:t>
            </a:r>
          </a:p>
        </p:txBody>
      </p:sp>
      <p:sp>
        <p:nvSpPr>
          <p:cNvPr id="30" name="Rettangolo arrotondato 29">
            <a:extLst>
              <a:ext uri="{FF2B5EF4-FFF2-40B4-BE49-F238E27FC236}">
                <a16:creationId xmlns:a16="http://schemas.microsoft.com/office/drawing/2014/main" id="{94D72AD9-B17E-4CBC-9C9F-3A3C87E43189}"/>
              </a:ext>
            </a:extLst>
          </p:cNvPr>
          <p:cNvSpPr/>
          <p:nvPr/>
        </p:nvSpPr>
        <p:spPr bwMode="auto">
          <a:xfrm>
            <a:off x="1187624" y="5874739"/>
            <a:ext cx="43204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it-IT" sz="1200" dirty="0">
                <a:solidFill>
                  <a:schemeClr val="tx2"/>
                </a:solidFill>
                <a:latin typeface="Times New Roman" pitchFamily="16" charset="0"/>
                <a:ea typeface="Microsoft YaHei" pitchFamily="32" charset="-122"/>
              </a:rPr>
              <a:t>STABILITI DALLE INDICAZIONI NAZIONALI 2012 E DECLINATI NEL CURRICOLO DI ISTITUTO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">
            <a:extLst>
              <a:ext uri="{FF2B5EF4-FFF2-40B4-BE49-F238E27FC236}">
                <a16:creationId xmlns:a16="http://schemas.microsoft.com/office/drawing/2014/main" id="{1E4E3894-F28D-4E2B-BF6B-D1C1A37C7852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6543675"/>
            <a:ext cx="9137650" cy="314325"/>
            <a:chOff x="0" y="4128"/>
            <a:chExt cx="5756" cy="198"/>
          </a:xfrm>
        </p:grpSpPr>
        <p:graphicFrame>
          <p:nvGraphicFramePr>
            <p:cNvPr id="11271" name="Object 7">
              <a:extLst>
                <a:ext uri="{FF2B5EF4-FFF2-40B4-BE49-F238E27FC236}">
                  <a16:creationId xmlns:a16="http://schemas.microsoft.com/office/drawing/2014/main" id="{438323C9-8A80-46B1-8D2B-A1374239E9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" y="4128"/>
            <a:ext cx="332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3" r:id="rId4" imgW="1042005" imgH="648076" progId="">
                    <p:embed/>
                  </p:oleObj>
                </mc:Choice>
                <mc:Fallback>
                  <p:oleObj r:id="rId4" imgW="1042005" imgH="648076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4128"/>
                          <a:ext cx="332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2" name="Text Box 8">
              <a:extLst>
                <a:ext uri="{FF2B5EF4-FFF2-40B4-BE49-F238E27FC236}">
                  <a16:creationId xmlns:a16="http://schemas.microsoft.com/office/drawing/2014/main" id="{7432F583-32A4-4F96-8046-8929023BF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34"/>
              <a:ext cx="5756" cy="192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b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r" eaLnBrk="1" hangingPunct="1">
                <a:spcBef>
                  <a:spcPts val="875"/>
                </a:spcBef>
                <a:buSzPct val="100000"/>
              </a:pPr>
              <a:r>
                <a:rPr lang="it-IT" altLang="it-IT" sz="1400" b="1" i="1">
                  <a:solidFill>
                    <a:srgbClr val="595959"/>
                  </a:solidFill>
                  <a:latin typeface="Arial" panose="020B0604020202020204" pitchFamily="34" charset="0"/>
                </a:rPr>
                <a:t>http://www.iczanica.edu.it</a:t>
              </a:r>
            </a:p>
          </p:txBody>
        </p:sp>
      </p:grpSp>
      <p:sp>
        <p:nvSpPr>
          <p:cNvPr id="2" name="Elaborazione alternativa 1">
            <a:extLst>
              <a:ext uri="{FF2B5EF4-FFF2-40B4-BE49-F238E27FC236}">
                <a16:creationId xmlns:a16="http://schemas.microsoft.com/office/drawing/2014/main" id="{25B1B480-3DC7-4C11-90C2-8D258EF3FCDF}"/>
              </a:ext>
            </a:extLst>
          </p:cNvPr>
          <p:cNvSpPr/>
          <p:nvPr/>
        </p:nvSpPr>
        <p:spPr bwMode="auto">
          <a:xfrm>
            <a:off x="755576" y="908720"/>
            <a:ext cx="7560840" cy="547260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66FFC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28600" indent="-228600">
              <a:buFont typeface="+mj-lt"/>
              <a:buAutoNum type="arabicParenR"/>
              <a:defRPr/>
            </a:pPr>
            <a:r>
              <a:rPr lang="it-IT" sz="1200" dirty="0">
                <a:solidFill>
                  <a:schemeClr val="tx1"/>
                </a:solidFill>
              </a:rPr>
              <a:t>Competenza alfabetica funzionale: </a:t>
            </a:r>
            <a:r>
              <a:rPr lang="it-IT" sz="1200" b="1" dirty="0">
                <a:solidFill>
                  <a:schemeClr val="tx1"/>
                </a:solidFill>
              </a:rPr>
              <a:t>capacità di esprimere ed interpretare concetti, </a:t>
            </a:r>
            <a:r>
              <a:rPr lang="it-IT" sz="1200" dirty="0">
                <a:solidFill>
                  <a:schemeClr val="tx1"/>
                </a:solidFill>
              </a:rPr>
              <a:t>pensieri, sentimenti, fatti e opinioni in forma orale e scritta ed interagire in modo creativo in un’intera gamma di contesti culturali e sociali.</a:t>
            </a:r>
          </a:p>
          <a:p>
            <a:pPr>
              <a:defRPr/>
            </a:pPr>
            <a:endParaRPr lang="it-IT" sz="11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arenR" startAt="2"/>
              <a:defRPr/>
            </a:pPr>
            <a:r>
              <a:rPr lang="it-IT" sz="1200" dirty="0">
                <a:solidFill>
                  <a:schemeClr val="tx1"/>
                </a:solidFill>
              </a:rPr>
              <a:t>Competenza multilinguistica: oltre alle abilità richieste per la comunicazione nella madrelingua, </a:t>
            </a:r>
            <a:r>
              <a:rPr lang="it-IT" sz="1200" b="1" dirty="0">
                <a:solidFill>
                  <a:schemeClr val="tx1"/>
                </a:solidFill>
              </a:rPr>
              <a:t>richiede la mediazione e la comprensione interculturale</a:t>
            </a:r>
            <a:r>
              <a:rPr lang="it-IT" sz="1200" dirty="0">
                <a:solidFill>
                  <a:schemeClr val="tx1"/>
                </a:solidFill>
              </a:rPr>
              <a:t>.</a:t>
            </a:r>
          </a:p>
          <a:p>
            <a:pPr marL="228600" indent="-228600">
              <a:buFont typeface="+mj-lt"/>
              <a:buAutoNum type="arabicParenR" startAt="2"/>
              <a:defRPr/>
            </a:pPr>
            <a:endParaRPr lang="it-IT" sz="11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arenR" startAt="2"/>
              <a:defRPr/>
            </a:pPr>
            <a:r>
              <a:rPr lang="it-IT" sz="1200" dirty="0">
                <a:solidFill>
                  <a:schemeClr val="tx1"/>
                </a:solidFill>
              </a:rPr>
              <a:t> Competenza matematica e competenza in scienze, tecnologie e ingegneria: abilità di applicare il pensiero   matematico per risolvere problemi in situazioni quotidiane. Tale </a:t>
            </a:r>
            <a:r>
              <a:rPr lang="it-IT" sz="1200" b="1" dirty="0">
                <a:solidFill>
                  <a:schemeClr val="tx1"/>
                </a:solidFill>
              </a:rPr>
              <a:t>competenza è associata a quello scientifico- tecnologica </a:t>
            </a:r>
            <a:r>
              <a:rPr lang="it-IT" sz="1200" dirty="0">
                <a:solidFill>
                  <a:schemeClr val="tx1"/>
                </a:solidFill>
              </a:rPr>
              <a:t>che comporta la comprensione di tanti cambiamenti determinati dall’uomo stesso e che sono sua responsabilità.</a:t>
            </a:r>
          </a:p>
          <a:p>
            <a:pPr marL="228600" indent="-228600">
              <a:buFont typeface="+mj-lt"/>
              <a:buAutoNum type="arabicParenR" startAt="2"/>
              <a:defRPr/>
            </a:pPr>
            <a:endParaRPr lang="it-IT" sz="11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arenR" startAt="2"/>
              <a:defRPr/>
            </a:pPr>
            <a:r>
              <a:rPr lang="it-IT" sz="1200" dirty="0">
                <a:solidFill>
                  <a:schemeClr val="tx1"/>
                </a:solidFill>
              </a:rPr>
              <a:t>Competenza digitale: </a:t>
            </a:r>
            <a:r>
              <a:rPr lang="it-IT" sz="1200" b="1" dirty="0">
                <a:solidFill>
                  <a:schemeClr val="tx1"/>
                </a:solidFill>
              </a:rPr>
              <a:t>saper</a:t>
            </a:r>
            <a:r>
              <a:rPr lang="it-IT" sz="1200" b="1" dirty="0">
                <a:solidFill>
                  <a:srgbClr val="FF0000"/>
                </a:solidFill>
              </a:rPr>
              <a:t> </a:t>
            </a:r>
            <a:r>
              <a:rPr lang="it-IT" sz="1200" b="1" dirty="0">
                <a:solidFill>
                  <a:schemeClr val="tx1"/>
                </a:solidFill>
              </a:rPr>
              <a:t>utilizzare con spirito critico le tecnologie </a:t>
            </a:r>
            <a:r>
              <a:rPr lang="it-IT" sz="1200" dirty="0">
                <a:solidFill>
                  <a:schemeClr val="tx1"/>
                </a:solidFill>
              </a:rPr>
              <a:t>per il lavoro, il tempo libero, la comunicazione.</a:t>
            </a:r>
          </a:p>
          <a:p>
            <a:pPr marL="228600" indent="-228600">
              <a:buFont typeface="+mj-lt"/>
              <a:buAutoNum type="arabicParenR" startAt="2"/>
              <a:defRPr/>
            </a:pPr>
            <a:endParaRPr lang="it-IT" sz="11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arenR" startAt="2"/>
              <a:defRPr/>
            </a:pPr>
            <a:r>
              <a:rPr lang="it-IT" sz="1200" dirty="0">
                <a:solidFill>
                  <a:schemeClr val="tx1"/>
                </a:solidFill>
              </a:rPr>
              <a:t> Competenza personale, sociale e capacità di </a:t>
            </a:r>
            <a:r>
              <a:rPr lang="it-IT" sz="1200" b="1" dirty="0">
                <a:solidFill>
                  <a:schemeClr val="tx1"/>
                </a:solidFill>
              </a:rPr>
              <a:t>imparare ad imparare: </a:t>
            </a:r>
            <a:r>
              <a:rPr lang="it-IT" sz="1200" dirty="0">
                <a:solidFill>
                  <a:schemeClr val="tx1"/>
                </a:solidFill>
              </a:rPr>
              <a:t>comporta l’acquisizione, l’elaborazione e l’assimilazione di nuove conoscenze </a:t>
            </a:r>
            <a:r>
              <a:rPr lang="it-IT" sz="1200" b="1" dirty="0">
                <a:solidFill>
                  <a:schemeClr val="tx1"/>
                </a:solidFill>
              </a:rPr>
              <a:t>e abilità che potranno poi essere applicate nel futuro in vari contesti di vita</a:t>
            </a:r>
            <a:r>
              <a:rPr lang="it-IT" sz="1200" dirty="0">
                <a:solidFill>
                  <a:schemeClr val="tx1"/>
                </a:solidFill>
              </a:rPr>
              <a:t>: casa, lavoro, istruzione e formazione.</a:t>
            </a:r>
          </a:p>
          <a:p>
            <a:pPr marL="228600" indent="-228600">
              <a:buFont typeface="+mj-lt"/>
              <a:buAutoNum type="arabicParenR" startAt="2"/>
              <a:defRPr/>
            </a:pPr>
            <a:endParaRPr lang="it-IT" sz="11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arenR" startAt="2"/>
              <a:defRPr/>
            </a:pPr>
            <a:r>
              <a:rPr lang="it-IT" sz="1200" dirty="0">
                <a:solidFill>
                  <a:schemeClr val="tx1"/>
                </a:solidFill>
              </a:rPr>
              <a:t> Competenza in </a:t>
            </a:r>
            <a:r>
              <a:rPr lang="it-IT" sz="1200" b="1" dirty="0">
                <a:solidFill>
                  <a:schemeClr val="tx1"/>
                </a:solidFill>
              </a:rPr>
              <a:t>materia di cittadinanza</a:t>
            </a:r>
            <a:r>
              <a:rPr lang="it-IT" sz="1200" dirty="0">
                <a:solidFill>
                  <a:schemeClr val="tx1"/>
                </a:solidFill>
              </a:rPr>
              <a:t>: riguardano tutte le forme di comportamento che consentono alle persone di partecipare in modo costruttivo alla vita sociale e lavorativa.</a:t>
            </a:r>
          </a:p>
          <a:p>
            <a:pPr marL="228600" indent="-228600">
              <a:buFont typeface="+mj-lt"/>
              <a:buAutoNum type="arabicParenR" startAt="2"/>
              <a:defRPr/>
            </a:pPr>
            <a:endParaRPr lang="it-IT" sz="12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arenR" startAt="2"/>
              <a:defRPr/>
            </a:pPr>
            <a:r>
              <a:rPr lang="it-IT" sz="1200" dirty="0">
                <a:solidFill>
                  <a:schemeClr val="tx1"/>
                </a:solidFill>
              </a:rPr>
              <a:t> Competenza imprenditoriale: capacità di una persona di </a:t>
            </a:r>
            <a:r>
              <a:rPr lang="it-IT" sz="1200" b="1" dirty="0">
                <a:solidFill>
                  <a:schemeClr val="tx1"/>
                </a:solidFill>
              </a:rPr>
              <a:t>tradurre le idee in azioni, dove rientrano la creatività, l’innovazione, e la capacità di pianificare e gestire progetti </a:t>
            </a:r>
            <a:r>
              <a:rPr lang="it-IT" sz="1200" dirty="0">
                <a:solidFill>
                  <a:schemeClr val="tx1"/>
                </a:solidFill>
              </a:rPr>
              <a:t>per raggiungere obiettivi.</a:t>
            </a:r>
          </a:p>
          <a:p>
            <a:pPr>
              <a:defRPr/>
            </a:pPr>
            <a:endParaRPr lang="it-IT" sz="12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arenR" startAt="2"/>
              <a:defRPr/>
            </a:pPr>
            <a:r>
              <a:rPr lang="it-IT" sz="1200" dirty="0">
                <a:solidFill>
                  <a:schemeClr val="tx1"/>
                </a:solidFill>
              </a:rPr>
              <a:t> Competenza in materia di consapevolezza ed espressione culturali: si dà spazio </a:t>
            </a:r>
            <a:r>
              <a:rPr lang="it-IT" sz="1200" b="1" dirty="0">
                <a:solidFill>
                  <a:schemeClr val="tx1"/>
                </a:solidFill>
              </a:rPr>
              <a:t>all’espressione creativa di idee,</a:t>
            </a:r>
            <a:r>
              <a:rPr lang="it-IT" sz="1200" dirty="0">
                <a:solidFill>
                  <a:schemeClr val="tx1"/>
                </a:solidFill>
              </a:rPr>
              <a:t> esperienze, emozioni in una vasta gamma di mezzi di comunicazione, compresi musica, spettacolo, letteratura ed arti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383048F-7481-4BAD-8E4A-B2FAF9EA686B}"/>
              </a:ext>
            </a:extLst>
          </p:cNvPr>
          <p:cNvSpPr/>
          <p:nvPr/>
        </p:nvSpPr>
        <p:spPr>
          <a:xfrm>
            <a:off x="323850" y="342900"/>
            <a:ext cx="87106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ts val="22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 CHIAVE PER L’APPRENDIMENTO PERMANENTE 2018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>
            <a:extLst>
              <a:ext uri="{FF2B5EF4-FFF2-40B4-BE49-F238E27FC236}">
                <a16:creationId xmlns:a16="http://schemas.microsoft.com/office/drawing/2014/main" id="{227C0C5C-9F7B-4413-9F64-FE77FD24F929}"/>
              </a:ext>
            </a:extLst>
          </p:cNvPr>
          <p:cNvGrpSpPr>
            <a:grpSpLocks/>
          </p:cNvGrpSpPr>
          <p:nvPr/>
        </p:nvGrpSpPr>
        <p:grpSpPr bwMode="auto">
          <a:xfrm>
            <a:off x="131763" y="228600"/>
            <a:ext cx="1409700" cy="1401763"/>
            <a:chOff x="83" y="144"/>
            <a:chExt cx="888" cy="883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B847F910-AC3D-41D9-8CD9-05B03CB3B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358"/>
              <a:ext cx="888" cy="669"/>
            </a:xfrm>
            <a:prstGeom prst="rect">
              <a:avLst/>
            </a:prstGeom>
            <a:gradFill rotWithShape="0">
              <a:gsLst>
                <a:gs pos="0">
                  <a:srgbClr val="F8F8F8"/>
                </a:gs>
                <a:gs pos="100000">
                  <a:srgbClr val="BDBDBD"/>
                </a:gs>
              </a:gsLst>
              <a:lin ang="5400000" scaled="1"/>
            </a:gradFill>
            <a:ln w="9360" cap="sq">
              <a:solidFill>
                <a:srgbClr val="F9F9F9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360" tIns="44280" rIns="90360" bIns="44280">
              <a:spAutoFit/>
            </a:bodyPr>
            <a:lstStyle/>
            <a:p>
              <a:pPr eaLnBrk="1" hangingPunct="1">
                <a:spcBef>
                  <a:spcPts val="200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it-IT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icrosoft YaHei" pitchFamily="32" charset="-122"/>
                </a:rPr>
                <a:t>IL PTOF</a:t>
              </a:r>
            </a:p>
          </p:txBody>
        </p:sp>
        <p:grpSp>
          <p:nvGrpSpPr>
            <p:cNvPr id="13322" name="Group 3">
              <a:extLst>
                <a:ext uri="{FF2B5EF4-FFF2-40B4-BE49-F238E27FC236}">
                  <a16:creationId xmlns:a16="http://schemas.microsoft.com/office/drawing/2014/main" id="{BB7A655A-3707-45F5-B863-6A1BCC7672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" y="144"/>
              <a:ext cx="803" cy="225"/>
              <a:chOff x="83" y="144"/>
              <a:chExt cx="803" cy="225"/>
            </a:xfrm>
          </p:grpSpPr>
          <p:sp>
            <p:nvSpPr>
              <p:cNvPr id="13323" name="Freeform 4">
                <a:extLst>
                  <a:ext uri="{FF2B5EF4-FFF2-40B4-BE49-F238E27FC236}">
                    <a16:creationId xmlns:a16="http://schemas.microsoft.com/office/drawing/2014/main" id="{798BA7ED-D676-4F8A-8985-3965C5829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" y="144"/>
                <a:ext cx="803" cy="225"/>
              </a:xfrm>
              <a:custGeom>
                <a:avLst/>
                <a:gdLst>
                  <a:gd name="T0" fmla="*/ 0 w 5350"/>
                  <a:gd name="T1" fmla="*/ 0 h 303"/>
                  <a:gd name="T2" fmla="*/ 0 w 5350"/>
                  <a:gd name="T3" fmla="*/ 0 h 303"/>
                  <a:gd name="T4" fmla="*/ 0 w 5350"/>
                  <a:gd name="T5" fmla="*/ 1 h 303"/>
                  <a:gd name="T6" fmla="*/ 0 w 5350"/>
                  <a:gd name="T7" fmla="*/ 1 h 303"/>
                  <a:gd name="T8" fmla="*/ 0 w 5350"/>
                  <a:gd name="T9" fmla="*/ 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0"/>
                  <a:gd name="T16" fmla="*/ 0 h 303"/>
                  <a:gd name="T17" fmla="*/ 5350 w 5350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0" h="303">
                    <a:moveTo>
                      <a:pt x="0" y="0"/>
                    </a:moveTo>
                    <a:lnTo>
                      <a:pt x="5210" y="0"/>
                    </a:lnTo>
                    <a:lnTo>
                      <a:pt x="5350" y="303"/>
                    </a:lnTo>
                    <a:lnTo>
                      <a:pt x="0" y="30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8F8F8"/>
                  </a:gs>
                  <a:gs pos="100000">
                    <a:srgbClr val="BDBDBD"/>
                  </a:gs>
                </a:gsLst>
                <a:lin ang="5400000" scaled="1"/>
              </a:gradFill>
              <a:ln w="9360" cap="flat">
                <a:solidFill>
                  <a:srgbClr val="F9F9F9"/>
                </a:solidFill>
                <a:round/>
                <a:headEnd/>
                <a:tailEnd/>
              </a:ln>
              <a:effectLst>
                <a:outerShdw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6387" name="Rectangle 5">
            <a:extLst>
              <a:ext uri="{FF2B5EF4-FFF2-40B4-BE49-F238E27FC236}">
                <a16:creationId xmlns:a16="http://schemas.microsoft.com/office/drawing/2014/main" id="{4E956B50-E888-49C6-AAEE-CC8789262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476672"/>
            <a:ext cx="7190779" cy="5904656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  <a:scene3d>
            <a:camera prst="orthographicFront"/>
            <a:lightRig rig="threePt" dir="t"/>
          </a:scene3d>
          <a:sp3d extrusionH="76200" contourW="12700" prstMaterial="softEdge">
            <a:bevelT w="114300" prst="hardEdge"/>
            <a:extrusionClr>
              <a:schemeClr val="accent5"/>
            </a:extrusionClr>
            <a:contourClr>
              <a:schemeClr val="accent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  <a:tabLst/>
              <a:defRPr/>
            </a:pPr>
            <a:r>
              <a:rPr lang="it-IT" altLang="it-IT" sz="2200" b="1" dirty="0">
                <a:solidFill>
                  <a:srgbClr val="000000"/>
                </a:solidFill>
                <a:latin typeface="Times New Roman"/>
                <a:ea typeface="Microsoft YaHei"/>
              </a:rPr>
              <a:t>ATTO D’INDIRIZZO </a:t>
            </a:r>
          </a:p>
          <a:p>
            <a:pPr algn="ctr" eaLnBrk="1" hangingPunct="1">
              <a:buSzPct val="100000"/>
              <a:tabLst/>
              <a:defRPr/>
            </a:pPr>
            <a:r>
              <a:rPr lang="it-IT" altLang="it-IT" sz="2200" b="1" dirty="0">
                <a:solidFill>
                  <a:srgbClr val="000000"/>
                </a:solidFill>
                <a:latin typeface="Times New Roman"/>
                <a:ea typeface="Microsoft YaHei"/>
              </a:rPr>
              <a:t>DELL’ISTITUTO COMPRENSIVO  </a:t>
            </a:r>
          </a:p>
          <a:p>
            <a:pPr algn="ctr" eaLnBrk="1" hangingPunct="1">
              <a:buSzPct val="100000"/>
              <a:tabLst/>
              <a:defRPr/>
            </a:pPr>
            <a:endParaRPr lang="it-IT" altLang="it-IT" sz="2200" b="1" dirty="0">
              <a:solidFill>
                <a:srgbClr val="000000"/>
              </a:solidFill>
              <a:latin typeface="Times New Roman"/>
              <a:ea typeface="Microsoft YaHei"/>
            </a:endParaRPr>
          </a:p>
          <a:p>
            <a:pPr eaLnBrk="1" hangingPunct="1">
              <a:buSzPct val="100000"/>
              <a:tabLst/>
              <a:defRPr/>
            </a:pPr>
            <a:r>
              <a:rPr lang="it-IT" altLang="it-IT" sz="2000" dirty="0">
                <a:solidFill>
                  <a:srgbClr val="000000"/>
                </a:solidFill>
                <a:latin typeface="Times New Roman"/>
                <a:ea typeface="Microsoft YaHei"/>
              </a:rPr>
              <a:t>IL </a:t>
            </a:r>
            <a:r>
              <a:rPr lang="it-IT" altLang="it-IT" sz="2000" b="1" dirty="0">
                <a:solidFill>
                  <a:srgbClr val="000000"/>
                </a:solidFill>
                <a:latin typeface="Times New Roman"/>
                <a:ea typeface="Microsoft YaHei"/>
              </a:rPr>
              <a:t>PIANO TRIENNALE </a:t>
            </a:r>
            <a:r>
              <a:rPr lang="it-IT" altLang="it-IT" sz="2000" dirty="0">
                <a:solidFill>
                  <a:srgbClr val="000000"/>
                </a:solidFill>
                <a:latin typeface="Times New Roman"/>
                <a:ea typeface="Microsoft YaHei"/>
              </a:rPr>
              <a:t>DELL’OFFERTA FORMATIVA </a:t>
            </a:r>
          </a:p>
          <a:p>
            <a:pPr eaLnBrk="1" hangingPunct="1">
              <a:buSzPct val="100000"/>
              <a:tabLst/>
              <a:defRPr/>
            </a:pPr>
            <a:r>
              <a:rPr lang="it-IT" altLang="it-IT" sz="2000" dirty="0">
                <a:solidFill>
                  <a:srgbClr val="000000"/>
                </a:solidFill>
                <a:latin typeface="Times New Roman"/>
                <a:ea typeface="Microsoft YaHei"/>
              </a:rPr>
              <a:t>DELL’ISTITUTO COMPRENSIVO E’ ORIENTATO VERSO </a:t>
            </a:r>
          </a:p>
          <a:p>
            <a:pPr eaLnBrk="1" hangingPunct="1">
              <a:buSzPct val="100000"/>
              <a:tabLst/>
              <a:defRPr/>
            </a:pPr>
            <a:r>
              <a:rPr lang="it-IT" altLang="it-IT" sz="2000" dirty="0">
                <a:solidFill>
                  <a:srgbClr val="000000"/>
                </a:solidFill>
                <a:latin typeface="Times New Roman"/>
                <a:ea typeface="Microsoft YaHei"/>
              </a:rPr>
              <a:t>LA REALIZZAZIONE DI QUESTI </a:t>
            </a:r>
            <a:r>
              <a:rPr lang="it-IT" altLang="it-IT" sz="2000" b="1" dirty="0">
                <a:solidFill>
                  <a:srgbClr val="000000"/>
                </a:solidFill>
                <a:latin typeface="Times New Roman"/>
                <a:ea typeface="Microsoft YaHei"/>
              </a:rPr>
              <a:t>OBIETTIVI</a:t>
            </a:r>
            <a:r>
              <a:rPr lang="it-IT" altLang="it-IT" sz="2000" dirty="0">
                <a:solidFill>
                  <a:srgbClr val="000000"/>
                </a:solidFill>
                <a:latin typeface="Times New Roman"/>
                <a:ea typeface="Microsoft YaHei"/>
              </a:rPr>
              <a:t>:</a:t>
            </a:r>
          </a:p>
          <a:p>
            <a:pPr eaLnBrk="1" hangingPunct="1">
              <a:buSzPct val="100000"/>
              <a:tabLst/>
              <a:defRPr/>
            </a:pPr>
            <a:r>
              <a:rPr lang="it-IT" altLang="it-IT" sz="2000" dirty="0">
                <a:solidFill>
                  <a:srgbClr val="000000"/>
                </a:solidFill>
                <a:latin typeface="Times New Roman"/>
                <a:ea typeface="Microsoft YaHei"/>
              </a:rPr>
              <a:t>  </a:t>
            </a:r>
          </a:p>
          <a:p>
            <a:pPr eaLnBrk="1" hangingPunct="1">
              <a:buSzPct val="100000"/>
              <a:tabLst/>
              <a:defRPr/>
            </a:pPr>
            <a:r>
              <a:rPr lang="it-IT" altLang="it-IT" sz="2000" b="1" dirty="0">
                <a:solidFill>
                  <a:srgbClr val="000000"/>
                </a:solidFill>
                <a:latin typeface="Times New Roman"/>
                <a:ea typeface="Microsoft YaHei"/>
              </a:rPr>
              <a:t>1. </a:t>
            </a:r>
            <a:r>
              <a:rPr lang="it-IT" altLang="it-IT" sz="2000" dirty="0">
                <a:solidFill>
                  <a:srgbClr val="000000"/>
                </a:solidFill>
                <a:latin typeface="Times New Roman"/>
                <a:ea typeface="Microsoft YaHei"/>
              </a:rPr>
              <a:t>garantire il </a:t>
            </a:r>
            <a:r>
              <a:rPr lang="it-IT" altLang="it-IT" sz="2000" b="1" dirty="0">
                <a:solidFill>
                  <a:srgbClr val="000000"/>
                </a:solidFill>
                <a:latin typeface="Times New Roman"/>
                <a:ea typeface="Microsoft YaHei"/>
              </a:rPr>
              <a:t>benessere</a:t>
            </a:r>
            <a:r>
              <a:rPr lang="it-IT" altLang="it-IT" sz="2000" dirty="0">
                <a:solidFill>
                  <a:srgbClr val="000000"/>
                </a:solidFill>
                <a:latin typeface="Times New Roman"/>
                <a:ea typeface="Microsoft YaHei"/>
              </a:rPr>
              <a:t> fisico e psicologico di tutti gli/le allievi/e; </a:t>
            </a:r>
          </a:p>
          <a:p>
            <a:pPr eaLnBrk="1" hangingPunct="1">
              <a:buSzPct val="100000"/>
              <a:tabLst/>
              <a:defRPr/>
            </a:pPr>
            <a:endParaRPr lang="it-IT" altLang="it-IT" sz="2000" dirty="0">
              <a:solidFill>
                <a:srgbClr val="000000"/>
              </a:solidFill>
              <a:latin typeface="Times New Roman"/>
              <a:ea typeface="Microsoft YaHei"/>
            </a:endParaRPr>
          </a:p>
          <a:p>
            <a:pPr eaLnBrk="1" hangingPunct="1">
              <a:buSzPct val="100000"/>
              <a:tabLst/>
              <a:defRPr/>
            </a:pPr>
            <a:r>
              <a:rPr lang="it-IT" altLang="it-IT" sz="2000" b="1" dirty="0">
                <a:solidFill>
                  <a:srgbClr val="000000"/>
                </a:solidFill>
                <a:latin typeface="Times New Roman"/>
                <a:ea typeface="Microsoft YaHei"/>
              </a:rPr>
              <a:t>2</a:t>
            </a:r>
            <a:r>
              <a:rPr lang="it-IT" alt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Microsoft YaHei"/>
              </a:rPr>
              <a:t>.</a:t>
            </a:r>
            <a:r>
              <a:rPr lang="it-IT" altLang="it-IT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Microsoft YaHei"/>
              </a:rPr>
              <a:t> </a:t>
            </a:r>
            <a:r>
              <a:rPr lang="it-IT" altLang="it-IT" sz="2000" b="1" dirty="0">
                <a:solidFill>
                  <a:srgbClr val="000000"/>
                </a:solidFill>
                <a:latin typeface="Times New Roman"/>
                <a:ea typeface="Microsoft YaHei"/>
              </a:rPr>
              <a:t>promuovere </a:t>
            </a:r>
            <a:r>
              <a:rPr lang="it-IT" altLang="it-IT" sz="2000" dirty="0">
                <a:solidFill>
                  <a:srgbClr val="000000"/>
                </a:solidFill>
                <a:latin typeface="Times New Roman"/>
                <a:ea typeface="Microsoft YaHei"/>
              </a:rPr>
              <a:t>le eccellenze e </a:t>
            </a:r>
            <a:r>
              <a:rPr lang="it-IT" altLang="it-IT" sz="2000" b="1" dirty="0">
                <a:solidFill>
                  <a:srgbClr val="000000"/>
                </a:solidFill>
                <a:latin typeface="Times New Roman"/>
                <a:ea typeface="Microsoft YaHei"/>
              </a:rPr>
              <a:t>garantire</a:t>
            </a:r>
            <a:r>
              <a:rPr lang="it-IT" altLang="it-IT" sz="2000" dirty="0">
                <a:solidFill>
                  <a:srgbClr val="000000"/>
                </a:solidFill>
                <a:latin typeface="Times New Roman"/>
                <a:ea typeface="Microsoft YaHei"/>
              </a:rPr>
              <a:t> il </a:t>
            </a:r>
            <a:r>
              <a:rPr lang="it-IT" altLang="it-IT" sz="2000" b="1" dirty="0">
                <a:solidFill>
                  <a:srgbClr val="000000"/>
                </a:solidFill>
                <a:latin typeface="Times New Roman"/>
                <a:ea typeface="Microsoft YaHei"/>
              </a:rPr>
              <a:t>successo formativo </a:t>
            </a:r>
          </a:p>
          <a:p>
            <a:pPr eaLnBrk="1" hangingPunct="1">
              <a:buSzPct val="100000"/>
              <a:tabLst/>
              <a:defRPr/>
            </a:pPr>
            <a:r>
              <a:rPr lang="it-IT" altLang="it-IT" sz="2000" dirty="0">
                <a:solidFill>
                  <a:srgbClr val="000000"/>
                </a:solidFill>
                <a:latin typeface="Times New Roman"/>
                <a:ea typeface="Microsoft YaHei"/>
              </a:rPr>
              <a:t>   degli alunni/e con i diversi bisogni educativi;</a:t>
            </a:r>
          </a:p>
          <a:p>
            <a:pPr eaLnBrk="1" hangingPunct="1">
              <a:buSzPct val="100000"/>
              <a:tabLst/>
              <a:defRPr/>
            </a:pPr>
            <a:endParaRPr lang="it-IT" altLang="it-IT" sz="2000" b="1" dirty="0">
              <a:solidFill>
                <a:srgbClr val="000000"/>
              </a:solidFill>
              <a:latin typeface="Times New Roman"/>
              <a:ea typeface="Microsoft YaHei"/>
            </a:endParaRPr>
          </a:p>
          <a:p>
            <a:pPr eaLnBrk="1" hangingPunct="1">
              <a:buSzPct val="100000"/>
              <a:tabLst/>
              <a:defRPr/>
            </a:pPr>
            <a:r>
              <a:rPr lang="it-IT" altLang="it-IT" sz="2000" b="1" dirty="0">
                <a:solidFill>
                  <a:srgbClr val="000000"/>
                </a:solidFill>
                <a:latin typeface="Times New Roman"/>
                <a:ea typeface="Microsoft YaHei"/>
              </a:rPr>
              <a:t>3. </a:t>
            </a:r>
            <a:r>
              <a:rPr lang="it-IT" altLang="it-IT" sz="2000" dirty="0">
                <a:solidFill>
                  <a:srgbClr val="000000"/>
                </a:solidFill>
                <a:latin typeface="Times New Roman"/>
                <a:ea typeface="Microsoft YaHei"/>
              </a:rPr>
              <a:t>implementare percorsi di </a:t>
            </a:r>
            <a:r>
              <a:rPr lang="it-IT" altLang="it-IT" sz="2000" b="1" dirty="0">
                <a:solidFill>
                  <a:srgbClr val="000000"/>
                </a:solidFill>
                <a:latin typeface="Times New Roman"/>
                <a:ea typeface="Microsoft YaHei"/>
              </a:rPr>
              <a:t>cittadinanza attiva</a:t>
            </a:r>
            <a:r>
              <a:rPr lang="it-IT" altLang="it-IT" sz="2000" dirty="0">
                <a:solidFill>
                  <a:srgbClr val="000000"/>
                </a:solidFill>
                <a:latin typeface="Times New Roman"/>
                <a:ea typeface="Microsoft YaHei"/>
              </a:rPr>
              <a:t>; </a:t>
            </a:r>
          </a:p>
          <a:p>
            <a:pPr eaLnBrk="1" hangingPunct="1">
              <a:buSzPct val="100000"/>
              <a:tabLst/>
              <a:defRPr/>
            </a:pPr>
            <a:endParaRPr lang="it-IT" altLang="it-IT" sz="2000" dirty="0">
              <a:solidFill>
                <a:srgbClr val="000000"/>
              </a:solidFill>
              <a:latin typeface="Times New Roman"/>
              <a:ea typeface="Microsoft YaHei"/>
            </a:endParaRPr>
          </a:p>
          <a:p>
            <a:pPr eaLnBrk="1" hangingPunct="1">
              <a:buSzPct val="100000"/>
              <a:tabLst/>
              <a:defRPr/>
            </a:pPr>
            <a:r>
              <a:rPr lang="it-IT" altLang="it-IT" sz="2000" b="1" dirty="0">
                <a:solidFill>
                  <a:srgbClr val="000000"/>
                </a:solidFill>
                <a:latin typeface="Times New Roman"/>
                <a:ea typeface="Microsoft YaHei"/>
              </a:rPr>
              <a:t>4.</a:t>
            </a:r>
            <a:r>
              <a:rPr lang="it-IT" altLang="it-IT" sz="2000" dirty="0">
                <a:solidFill>
                  <a:srgbClr val="000000"/>
                </a:solidFill>
                <a:latin typeface="Times New Roman"/>
                <a:ea typeface="Microsoft YaHei"/>
              </a:rPr>
              <a:t> sviluppare una </a:t>
            </a:r>
            <a:r>
              <a:rPr lang="it-IT" altLang="it-IT" sz="2000" b="1" dirty="0">
                <a:solidFill>
                  <a:srgbClr val="000000"/>
                </a:solidFill>
                <a:latin typeface="Times New Roman"/>
                <a:ea typeface="Microsoft YaHei"/>
              </a:rPr>
              <a:t>coscienza ambientale ed ecologica </a:t>
            </a:r>
            <a:endParaRPr lang="it-IT" altLang="it-IT" sz="2000" dirty="0">
              <a:solidFill>
                <a:srgbClr val="000000"/>
              </a:solidFill>
              <a:latin typeface="Times New Roman"/>
              <a:ea typeface="Microsoft YaHei"/>
            </a:endParaRPr>
          </a:p>
        </p:txBody>
      </p:sp>
      <p:grpSp>
        <p:nvGrpSpPr>
          <p:cNvPr id="13318" name="Group 6">
            <a:extLst>
              <a:ext uri="{FF2B5EF4-FFF2-40B4-BE49-F238E27FC236}">
                <a16:creationId xmlns:a16="http://schemas.microsoft.com/office/drawing/2014/main" id="{7CECBD84-66B5-4504-85C7-1603A5D14D2C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6543675"/>
            <a:ext cx="9137650" cy="314325"/>
            <a:chOff x="0" y="4128"/>
            <a:chExt cx="5756" cy="198"/>
          </a:xfrm>
        </p:grpSpPr>
        <p:graphicFrame>
          <p:nvGraphicFramePr>
            <p:cNvPr id="13319" name="Object 7">
              <a:extLst>
                <a:ext uri="{FF2B5EF4-FFF2-40B4-BE49-F238E27FC236}">
                  <a16:creationId xmlns:a16="http://schemas.microsoft.com/office/drawing/2014/main" id="{AF1B18D9-398A-4204-B0A4-7812A1A2A53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" y="4128"/>
            <a:ext cx="332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4" r:id="rId4" imgW="1042005" imgH="648076" progId="">
                    <p:embed/>
                  </p:oleObj>
                </mc:Choice>
                <mc:Fallback>
                  <p:oleObj r:id="rId4" imgW="1042005" imgH="648076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4128"/>
                          <a:ext cx="332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0" name="Text Box 8">
              <a:extLst>
                <a:ext uri="{FF2B5EF4-FFF2-40B4-BE49-F238E27FC236}">
                  <a16:creationId xmlns:a16="http://schemas.microsoft.com/office/drawing/2014/main" id="{73180F26-C588-4D1E-8FF9-E9D9C2C34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34"/>
              <a:ext cx="5756" cy="192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b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r" eaLnBrk="1" hangingPunct="1">
                <a:spcBef>
                  <a:spcPts val="875"/>
                </a:spcBef>
                <a:buSzPct val="100000"/>
              </a:pPr>
              <a:r>
                <a:rPr lang="it-IT" altLang="it-IT" sz="1400" b="1" i="1">
                  <a:solidFill>
                    <a:srgbClr val="595959"/>
                  </a:solidFill>
                  <a:latin typeface="Arial" panose="020B0604020202020204" pitchFamily="34" charset="0"/>
                </a:rPr>
                <a:t>http://www.iczanica.edu.it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6C652388-3E58-45CE-A140-1FF9D5747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8713788" cy="503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t-IT" altLang="it-IT" sz="2400" dirty="0">
                <a:solidFill>
                  <a:srgbClr val="000000"/>
                </a:solidFill>
              </a:rPr>
              <a:t>CURRICOLO </a:t>
            </a:r>
            <a:r>
              <a:rPr lang="it-IT" altLang="it-IT" sz="2400" b="1" dirty="0">
                <a:solidFill>
                  <a:srgbClr val="000000"/>
                </a:solidFill>
              </a:rPr>
              <a:t>SECONDARIA DI COMUN NUOVO</a:t>
            </a:r>
          </a:p>
        </p:txBody>
      </p:sp>
      <p:graphicFrame>
        <p:nvGraphicFramePr>
          <p:cNvPr id="13381" name="Group 69">
            <a:extLst>
              <a:ext uri="{FF2B5EF4-FFF2-40B4-BE49-F238E27FC236}">
                <a16:creationId xmlns:a16="http://schemas.microsoft.com/office/drawing/2014/main" id="{F1F3E169-DB29-4ABF-928C-C39FAB8BAC23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92150"/>
          <a:ext cx="5400675" cy="5773738"/>
        </p:xfrm>
        <a:graphic>
          <a:graphicData uri="http://schemas.openxmlformats.org/drawingml/2006/table">
            <a:tbl>
              <a:tblPr/>
              <a:tblGrid>
                <a:gridCol w="2736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35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DISCIPLINA</a:t>
                      </a:r>
                    </a:p>
                  </a:txBody>
                  <a:tcPr marL="90002" marR="90002" marT="397343" marB="46586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30 h</a:t>
                      </a:r>
                    </a:p>
                  </a:txBody>
                  <a:tcPr marL="90002" marR="90002" marT="397343" marB="4658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Italiano</a:t>
                      </a:r>
                    </a:p>
                  </a:txBody>
                  <a:tcPr marL="90002" marR="90002" marT="107506" marB="46586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L="90002" marR="90002" marT="107506" marB="4658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5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Approfondimento </a:t>
                      </a:r>
                    </a:p>
                  </a:txBody>
                  <a:tcPr marL="90002" marR="90002" marT="107506" marB="46586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 </a:t>
                      </a:r>
                    </a:p>
                  </a:txBody>
                  <a:tcPr marL="90002" marR="90002" marT="107506" marB="4658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5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Storia</a:t>
                      </a:r>
                    </a:p>
                  </a:txBody>
                  <a:tcPr marL="90002" marR="90002" marT="107506" marB="46586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L="90002" marR="90002" marT="107506" marB="4658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5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Geografia</a:t>
                      </a:r>
                    </a:p>
                  </a:txBody>
                  <a:tcPr marL="90002" marR="90002" marT="107506" marB="46586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L="90002" marR="90002" marT="107506" marB="4658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95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Inglese </a:t>
                      </a:r>
                    </a:p>
                  </a:txBody>
                  <a:tcPr marL="90002" marR="90002" marT="107506" marB="46586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90002" marR="90002" marT="107506" marB="4658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95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Francese</a:t>
                      </a:r>
                    </a:p>
                  </a:txBody>
                  <a:tcPr marL="90002" marR="90002" marT="107506" marB="46586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L="90002" marR="90002" marT="107506" marB="4658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95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Matematica </a:t>
                      </a:r>
                    </a:p>
                  </a:txBody>
                  <a:tcPr marL="90002" marR="90002" marT="107506" marB="46586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L="90002" marR="90002" marT="107506" marB="4658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95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Scienze</a:t>
                      </a:r>
                    </a:p>
                  </a:txBody>
                  <a:tcPr marL="90002" marR="90002" marT="107506" marB="46586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L="90002" marR="90002" marT="107506" marB="4658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74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Tecnologia / Arte e immagine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Musica / Educazione fisica</a:t>
                      </a:r>
                    </a:p>
                  </a:txBody>
                  <a:tcPr marL="90002" marR="90002" marT="107506" marB="46586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 ore per ciascuna disciplina</a:t>
                      </a:r>
                    </a:p>
                  </a:txBody>
                  <a:tcPr marL="90002" marR="90002" marT="107506" marB="4658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74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Potenziamento delle educazioni</a:t>
                      </a:r>
                    </a:p>
                  </a:txBody>
                  <a:tcPr marL="90002" marR="90002" marT="107506" marB="46586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0</a:t>
                      </a:r>
                    </a:p>
                  </a:txBody>
                  <a:tcPr marL="90002" marR="90002" marT="107506" marB="4658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95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I.R.C./ A.A.</a:t>
                      </a:r>
                    </a:p>
                  </a:txBody>
                  <a:tcPr marL="90002" marR="90002" marT="107506" marB="46586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marL="90002" marR="90002" marT="107506" marB="4658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95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Mensa </a:t>
                      </a:r>
                    </a:p>
                  </a:txBody>
                  <a:tcPr marL="90002" marR="90002" marT="107506" marB="46586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2" marR="90002" marT="107506" marB="4658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95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TOTALE</a:t>
                      </a:r>
                    </a:p>
                  </a:txBody>
                  <a:tcPr marL="90002" marR="90002" marT="107506" marB="46586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30</a:t>
                      </a:r>
                    </a:p>
                  </a:txBody>
                  <a:tcPr marL="90002" marR="90002" marT="107506" marB="4658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9725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Frequenza settimanale</a:t>
                      </a:r>
                    </a:p>
                  </a:txBody>
                  <a:tcPr marL="90002" marR="90002" marT="107506" marB="46586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61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Da lunedì a venerdì (8.10/14.10)</a:t>
                      </a:r>
                    </a:p>
                  </a:txBody>
                  <a:tcPr marL="90002" marR="90002" marT="107506" marB="4658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5413" name="Immagine 3">
            <a:extLst>
              <a:ext uri="{FF2B5EF4-FFF2-40B4-BE49-F238E27FC236}">
                <a16:creationId xmlns:a16="http://schemas.microsoft.com/office/drawing/2014/main" id="{F58D2F4B-4522-440F-93D1-1A0934608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889000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arrotondato 18">
            <a:extLst>
              <a:ext uri="{FF2B5EF4-FFF2-40B4-BE49-F238E27FC236}">
                <a16:creationId xmlns:a16="http://schemas.microsoft.com/office/drawing/2014/main" id="{FEA29DDC-CD8F-4D7F-BD65-2A38D695FBE2}"/>
              </a:ext>
            </a:extLst>
          </p:cNvPr>
          <p:cNvSpPr/>
          <p:nvPr/>
        </p:nvSpPr>
        <p:spPr bwMode="auto">
          <a:xfrm>
            <a:off x="5940027" y="1656996"/>
            <a:ext cx="3024461" cy="6918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buSzPct val="100000"/>
              <a:defRPr/>
            </a:pPr>
            <a:r>
              <a:rPr lang="it-IT" altLang="it-IT" sz="1400" b="1" dirty="0">
                <a:solidFill>
                  <a:srgbClr val="000000"/>
                </a:solidFill>
                <a:latin typeface="Times New Roman"/>
                <a:ea typeface="Microsoft YaHei"/>
              </a:rPr>
              <a:t>PROPOSTA MINISTERIALE  DEL TEMPO PROLUNGATO (36h)</a:t>
            </a:r>
          </a:p>
        </p:txBody>
      </p:sp>
      <p:sp>
        <p:nvSpPr>
          <p:cNvPr id="7" name="Rettangolo arrotondato 18">
            <a:extLst>
              <a:ext uri="{FF2B5EF4-FFF2-40B4-BE49-F238E27FC236}">
                <a16:creationId xmlns:a16="http://schemas.microsoft.com/office/drawing/2014/main" id="{EA53697C-29B5-4DA8-A3F5-38BB6F69775D}"/>
              </a:ext>
            </a:extLst>
          </p:cNvPr>
          <p:cNvSpPr/>
          <p:nvPr/>
        </p:nvSpPr>
        <p:spPr bwMode="auto">
          <a:xfrm>
            <a:off x="5940152" y="3403871"/>
            <a:ext cx="3060341" cy="13932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buSzPct val="100000"/>
              <a:defRPr/>
            </a:pPr>
            <a:r>
              <a:rPr lang="it-IT" altLang="it-IT" sz="1400" b="1" dirty="0">
                <a:solidFill>
                  <a:srgbClr val="000000"/>
                </a:solidFill>
                <a:latin typeface="Times New Roman"/>
                <a:ea typeface="Microsoft YaHei"/>
              </a:rPr>
              <a:t>attivabile solo in presenza di spazi e strutture e disponibilità di organico non presenti  a Comun Nuovo e non autorizzata come organico dall’USR</a:t>
            </a:r>
          </a:p>
        </p:txBody>
      </p:sp>
      <p:pic>
        <p:nvPicPr>
          <p:cNvPr id="15420" name="Immagine 7">
            <a:extLst>
              <a:ext uri="{FF2B5EF4-FFF2-40B4-BE49-F238E27FC236}">
                <a16:creationId xmlns:a16="http://schemas.microsoft.com/office/drawing/2014/main" id="{FFC6F89A-D7F8-4307-9063-7DE6A5827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2635250"/>
            <a:ext cx="396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">
            <a:extLst>
              <a:ext uri="{FF2B5EF4-FFF2-40B4-BE49-F238E27FC236}">
                <a16:creationId xmlns:a16="http://schemas.microsoft.com/office/drawing/2014/main" id="{B0A14757-A0A2-487B-8272-8C022D960B9D}"/>
              </a:ext>
            </a:extLst>
          </p:cNvPr>
          <p:cNvGrpSpPr>
            <a:grpSpLocks/>
          </p:cNvGrpSpPr>
          <p:nvPr/>
        </p:nvGrpSpPr>
        <p:grpSpPr bwMode="auto">
          <a:xfrm>
            <a:off x="131763" y="228600"/>
            <a:ext cx="1344612" cy="1414463"/>
            <a:chOff x="83" y="144"/>
            <a:chExt cx="847" cy="891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81AD2C3C-5E34-4932-ABD6-B7E9C80AE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358"/>
              <a:ext cx="847" cy="677"/>
            </a:xfrm>
            <a:prstGeom prst="rect">
              <a:avLst/>
            </a:prstGeom>
            <a:gradFill rotWithShape="0">
              <a:gsLst>
                <a:gs pos="0">
                  <a:srgbClr val="F8F8F8"/>
                </a:gs>
                <a:gs pos="100000">
                  <a:srgbClr val="BDBDBD"/>
                </a:gs>
              </a:gsLst>
              <a:lin ang="5400000" scaled="1"/>
            </a:gradFill>
            <a:ln w="9360" cap="sq">
              <a:solidFill>
                <a:srgbClr val="F9F9F9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360" tIns="44280" rIns="90360" bIns="44280">
              <a:spAutoFit/>
            </a:bodyPr>
            <a:lstStyle/>
            <a:p>
              <a:pPr eaLnBrk="1" hangingPunct="1">
                <a:spcBef>
                  <a:spcPts val="200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it-IT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icrosoft YaHei" pitchFamily="32" charset="-122"/>
                </a:rPr>
                <a:t>IL PTOF</a:t>
              </a:r>
            </a:p>
          </p:txBody>
        </p:sp>
        <p:grpSp>
          <p:nvGrpSpPr>
            <p:cNvPr id="17419" name="Group 3">
              <a:extLst>
                <a:ext uri="{FF2B5EF4-FFF2-40B4-BE49-F238E27FC236}">
                  <a16:creationId xmlns:a16="http://schemas.microsoft.com/office/drawing/2014/main" id="{24523326-8061-4F7E-B0BF-7C7760FE0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" y="144"/>
              <a:ext cx="803" cy="225"/>
              <a:chOff x="83" y="144"/>
              <a:chExt cx="803" cy="225"/>
            </a:xfrm>
          </p:grpSpPr>
          <p:sp>
            <p:nvSpPr>
              <p:cNvPr id="17420" name="Freeform 4">
                <a:extLst>
                  <a:ext uri="{FF2B5EF4-FFF2-40B4-BE49-F238E27FC236}">
                    <a16:creationId xmlns:a16="http://schemas.microsoft.com/office/drawing/2014/main" id="{E81DEBDC-1712-4BB0-8E27-8E04AECBE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" y="144"/>
                <a:ext cx="803" cy="225"/>
              </a:xfrm>
              <a:custGeom>
                <a:avLst/>
                <a:gdLst>
                  <a:gd name="T0" fmla="*/ 0 w 5350"/>
                  <a:gd name="T1" fmla="*/ 0 h 303"/>
                  <a:gd name="T2" fmla="*/ 0 w 5350"/>
                  <a:gd name="T3" fmla="*/ 0 h 303"/>
                  <a:gd name="T4" fmla="*/ 0 w 5350"/>
                  <a:gd name="T5" fmla="*/ 1 h 303"/>
                  <a:gd name="T6" fmla="*/ 0 w 5350"/>
                  <a:gd name="T7" fmla="*/ 1 h 303"/>
                  <a:gd name="T8" fmla="*/ 0 w 5350"/>
                  <a:gd name="T9" fmla="*/ 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0"/>
                  <a:gd name="T16" fmla="*/ 0 h 303"/>
                  <a:gd name="T17" fmla="*/ 5350 w 5350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0" h="303">
                    <a:moveTo>
                      <a:pt x="0" y="0"/>
                    </a:moveTo>
                    <a:lnTo>
                      <a:pt x="5210" y="0"/>
                    </a:lnTo>
                    <a:lnTo>
                      <a:pt x="5350" y="303"/>
                    </a:lnTo>
                    <a:lnTo>
                      <a:pt x="0" y="30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8F8F8"/>
                  </a:gs>
                  <a:gs pos="100000">
                    <a:srgbClr val="BDBDBD"/>
                  </a:gs>
                </a:gsLst>
                <a:lin ang="5400000" scaled="1"/>
              </a:gradFill>
              <a:ln w="9360" cap="flat">
                <a:solidFill>
                  <a:srgbClr val="F9F9F9"/>
                </a:solidFill>
                <a:round/>
                <a:headEnd/>
                <a:tailEnd/>
              </a:ln>
              <a:effectLst>
                <a:outerShdw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6387" name="Rectangle 5">
            <a:extLst>
              <a:ext uri="{FF2B5EF4-FFF2-40B4-BE49-F238E27FC236}">
                <a16:creationId xmlns:a16="http://schemas.microsoft.com/office/drawing/2014/main" id="{8E5DB972-73F9-43E1-B9D4-C498E4362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014" y="476672"/>
            <a:ext cx="7388224" cy="5904656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  <a:scene3d>
            <a:camera prst="orthographicFront"/>
            <a:lightRig rig="threePt" dir="t"/>
          </a:scene3d>
          <a:sp3d extrusionH="76200" contourW="12700" prstMaterial="softEdge">
            <a:bevelT w="114300" prst="hardEdge"/>
            <a:extrusionClr>
              <a:schemeClr val="accent5"/>
            </a:extrusionClr>
            <a:contourClr>
              <a:schemeClr val="accent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  <a:tabLst/>
              <a:defRPr/>
            </a:pPr>
            <a:endParaRPr lang="it-IT" altLang="it-IT" sz="1800" dirty="0">
              <a:solidFill>
                <a:srgbClr val="000000"/>
              </a:solidFill>
              <a:latin typeface="Times New Roman"/>
              <a:ea typeface="Microsoft YaHei"/>
            </a:endParaRPr>
          </a:p>
          <a:p>
            <a:pPr eaLnBrk="1" hangingPunct="1">
              <a:buSzPct val="100000"/>
              <a:tabLst/>
              <a:defRPr/>
            </a:pPr>
            <a:endParaRPr lang="it-IT" altLang="it-IT" sz="1800" dirty="0">
              <a:solidFill>
                <a:srgbClr val="000000"/>
              </a:solidFill>
              <a:latin typeface="Times New Roman"/>
              <a:ea typeface="Microsoft YaHei"/>
            </a:endParaRPr>
          </a:p>
          <a:p>
            <a:pPr eaLnBrk="1" hangingPunct="1">
              <a:buSzPct val="100000"/>
              <a:tabLst/>
              <a:defRPr/>
            </a:pPr>
            <a:endParaRPr lang="it-IT" altLang="it-IT" sz="1800" dirty="0">
              <a:solidFill>
                <a:srgbClr val="000000"/>
              </a:solidFill>
              <a:latin typeface="Times New Roman"/>
              <a:ea typeface="Microsoft YaHei"/>
            </a:endParaRPr>
          </a:p>
          <a:p>
            <a:pPr eaLnBrk="1" hangingPunct="1">
              <a:buSzPct val="100000"/>
              <a:tabLst/>
              <a:defRPr/>
            </a:pPr>
            <a:endParaRPr lang="it-IT" altLang="it-IT" sz="1800" dirty="0">
              <a:solidFill>
                <a:srgbClr val="000000"/>
              </a:solidFill>
              <a:latin typeface="Times New Roman"/>
              <a:ea typeface="Microsoft YaHei"/>
            </a:endParaRPr>
          </a:p>
          <a:p>
            <a:pPr algn="ctr" eaLnBrk="1" hangingPunct="1">
              <a:buSzPct val="100000"/>
              <a:tabLst/>
              <a:defRPr/>
            </a:pPr>
            <a:r>
              <a:rPr lang="it-IT" altLang="it-IT" sz="1800" b="1" dirty="0">
                <a:solidFill>
                  <a:srgbClr val="000000"/>
                </a:solidFill>
                <a:latin typeface="Times New Roman"/>
                <a:ea typeface="Microsoft YaHei"/>
              </a:rPr>
              <a:t>PROGETTI PDS </a:t>
            </a:r>
          </a:p>
          <a:p>
            <a:pPr eaLnBrk="1" hangingPunct="1">
              <a:buSzPct val="100000"/>
              <a:tabLst/>
              <a:defRPr/>
            </a:pPr>
            <a:endParaRPr lang="it-IT" altLang="it-IT" sz="1800" dirty="0">
              <a:solidFill>
                <a:srgbClr val="000000"/>
              </a:solidFill>
              <a:latin typeface="Times New Roman"/>
              <a:ea typeface="Microsoft YaHei"/>
            </a:endParaRPr>
          </a:p>
          <a:p>
            <a:pPr eaLnBrk="1" hangingPunct="1">
              <a:buSzPct val="100000"/>
              <a:tabLst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  <a:ea typeface="Microsoft YaHei"/>
              </a:rPr>
              <a:t>•	SUPPORTO BES E SPORTELLO D’ASCOLTO</a:t>
            </a:r>
          </a:p>
          <a:p>
            <a:pPr eaLnBrk="1" hangingPunct="1">
              <a:buSzPct val="100000"/>
              <a:tabLst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  <a:ea typeface="Microsoft YaHei"/>
              </a:rPr>
              <a:t>•	PROGETTO ADOLESCENZA</a:t>
            </a:r>
          </a:p>
          <a:p>
            <a:pPr eaLnBrk="1" hangingPunct="1">
              <a:buSzPct val="100000"/>
              <a:tabLst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  <a:ea typeface="Microsoft YaHei"/>
              </a:rPr>
              <a:t>•	LIBRI PER SOGNARE</a:t>
            </a:r>
          </a:p>
          <a:p>
            <a:pPr eaLnBrk="1" hangingPunct="1">
              <a:buSzPct val="100000"/>
              <a:tabLst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  <a:ea typeface="Microsoft YaHei"/>
              </a:rPr>
              <a:t>•	LIFE SKILLS TRAINIG</a:t>
            </a:r>
          </a:p>
          <a:p>
            <a:pPr eaLnBrk="1" hangingPunct="1">
              <a:buSzPct val="100000"/>
              <a:tabLst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  <a:ea typeface="Microsoft YaHei"/>
              </a:rPr>
              <a:t>•	PROGETTO ORIENTAMENTO</a:t>
            </a:r>
          </a:p>
          <a:p>
            <a:pPr eaLnBrk="1" hangingPunct="1">
              <a:buSzPct val="100000"/>
              <a:tabLst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  <a:ea typeface="Microsoft YaHei"/>
              </a:rPr>
              <a:t>•	PROGETTO MADRELINGUA </a:t>
            </a:r>
          </a:p>
          <a:p>
            <a:pPr eaLnBrk="1" hangingPunct="1">
              <a:buSzPct val="100000"/>
              <a:tabLst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  <a:ea typeface="Microsoft YaHei"/>
              </a:rPr>
              <a:t>•	POTENZIAMENTO LINGUA INGLESE - KET A2</a:t>
            </a:r>
          </a:p>
          <a:p>
            <a:pPr eaLnBrk="1" hangingPunct="1">
              <a:buSzPct val="100000"/>
              <a:tabLst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  <a:ea typeface="Microsoft YaHei"/>
              </a:rPr>
              <a:t>•	LABORATORIO DI TEATRO: TEATRANDO </a:t>
            </a:r>
          </a:p>
          <a:p>
            <a:pPr eaLnBrk="1" hangingPunct="1">
              <a:buSzPct val="100000"/>
              <a:tabLst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  <a:ea typeface="Microsoft YaHei"/>
              </a:rPr>
              <a:t>•	CONOSCERE IL TERRITORIO: PALAZZO BENAGLIO</a:t>
            </a:r>
          </a:p>
          <a:p>
            <a:pPr eaLnBrk="1" hangingPunct="1">
              <a:buSzPct val="100000"/>
              <a:tabLst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  <a:ea typeface="Microsoft YaHei"/>
              </a:rPr>
              <a:t>•	MERENDA LETTERARIA</a:t>
            </a:r>
          </a:p>
          <a:p>
            <a:pPr eaLnBrk="1" hangingPunct="1">
              <a:buSzPct val="100000"/>
              <a:tabLst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  <a:ea typeface="Microsoft YaHei"/>
              </a:rPr>
              <a:t>•	PROGETTO SPORTIVO (GIORNATA DI ATLETICA ZANICA-CN)</a:t>
            </a:r>
          </a:p>
          <a:p>
            <a:pPr eaLnBrk="1" hangingPunct="1">
              <a:buSzPct val="100000"/>
              <a:tabLst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  <a:ea typeface="Microsoft YaHei"/>
              </a:rPr>
              <a:t>•	GIORNATA PER LA LEGALITÀ</a:t>
            </a: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  <a:ea typeface="Microsoft YaHei"/>
              </a:rPr>
              <a:t>   VERSUS COMPLESSITA’ – GENERAZIONI IN GIOCO</a:t>
            </a:r>
          </a:p>
          <a:p>
            <a:pPr eaLnBrk="1" hangingPunct="1">
              <a:buSzPct val="100000"/>
              <a:tabLst/>
              <a:defRPr/>
            </a:pPr>
            <a:endParaRPr lang="it-IT" altLang="it-IT" sz="1800" dirty="0">
              <a:solidFill>
                <a:srgbClr val="000000"/>
              </a:solidFill>
              <a:latin typeface="Times New Roman"/>
              <a:ea typeface="Microsoft YaHei"/>
            </a:endParaRPr>
          </a:p>
        </p:txBody>
      </p:sp>
      <p:grpSp>
        <p:nvGrpSpPr>
          <p:cNvPr id="17414" name="Group 6">
            <a:extLst>
              <a:ext uri="{FF2B5EF4-FFF2-40B4-BE49-F238E27FC236}">
                <a16:creationId xmlns:a16="http://schemas.microsoft.com/office/drawing/2014/main" id="{D5066C9F-2B35-4A2D-A4AD-5E8E99F7EA4F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6543675"/>
            <a:ext cx="9137650" cy="314325"/>
            <a:chOff x="0" y="4128"/>
            <a:chExt cx="5756" cy="198"/>
          </a:xfrm>
        </p:grpSpPr>
        <p:graphicFrame>
          <p:nvGraphicFramePr>
            <p:cNvPr id="17416" name="Object 7">
              <a:extLst>
                <a:ext uri="{FF2B5EF4-FFF2-40B4-BE49-F238E27FC236}">
                  <a16:creationId xmlns:a16="http://schemas.microsoft.com/office/drawing/2014/main" id="{D21FEC0D-6988-4748-ADF6-0071B0D7B2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" y="4128"/>
            <a:ext cx="332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1" r:id="rId4" imgW="1042005" imgH="648076" progId="">
                    <p:embed/>
                  </p:oleObj>
                </mc:Choice>
                <mc:Fallback>
                  <p:oleObj r:id="rId4" imgW="1042005" imgH="648076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4128"/>
                          <a:ext cx="332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7" name="Text Box 8">
              <a:extLst>
                <a:ext uri="{FF2B5EF4-FFF2-40B4-BE49-F238E27FC236}">
                  <a16:creationId xmlns:a16="http://schemas.microsoft.com/office/drawing/2014/main" id="{C766C371-EA7D-4FC4-9B96-98FB16499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34"/>
              <a:ext cx="5756" cy="192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b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r" eaLnBrk="1" hangingPunct="1">
                <a:spcBef>
                  <a:spcPts val="875"/>
                </a:spcBef>
                <a:buSzPct val="100000"/>
              </a:pPr>
              <a:r>
                <a:rPr lang="it-IT" altLang="it-IT" sz="1400" b="1" i="1">
                  <a:solidFill>
                    <a:srgbClr val="595959"/>
                  </a:solidFill>
                  <a:latin typeface="Arial" panose="020B0604020202020204" pitchFamily="34" charset="0"/>
                </a:rPr>
                <a:t>http://www.iczanica.edu.it</a:t>
              </a:r>
            </a:p>
          </p:txBody>
        </p:sp>
      </p:grpSp>
      <p:pic>
        <p:nvPicPr>
          <p:cNvPr id="17415" name="Immagine 2">
            <a:extLst>
              <a:ext uri="{FF2B5EF4-FFF2-40B4-BE49-F238E27FC236}">
                <a16:creationId xmlns:a16="http://schemas.microsoft.com/office/drawing/2014/main" id="{8D7F0AF8-BE7B-425F-9CF1-FF43D4B57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692150"/>
            <a:ext cx="14382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>
            <a:extLst>
              <a:ext uri="{FF2B5EF4-FFF2-40B4-BE49-F238E27FC236}">
                <a16:creationId xmlns:a16="http://schemas.microsoft.com/office/drawing/2014/main" id="{564A42E1-B07F-4984-B37A-9D0B566B2AE0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228600"/>
            <a:ext cx="1344613" cy="1471613"/>
            <a:chOff x="83" y="144"/>
            <a:chExt cx="803" cy="891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63466AAE-7533-474E-9F62-AB2EC22C9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358"/>
              <a:ext cx="803" cy="677"/>
            </a:xfrm>
            <a:prstGeom prst="rect">
              <a:avLst/>
            </a:prstGeom>
            <a:gradFill rotWithShape="0">
              <a:gsLst>
                <a:gs pos="0">
                  <a:srgbClr val="F8F8F8"/>
                </a:gs>
                <a:gs pos="100000">
                  <a:srgbClr val="BDBDBD"/>
                </a:gs>
              </a:gsLst>
              <a:lin ang="5400000" scaled="1"/>
            </a:gradFill>
            <a:ln w="9360" cap="sq">
              <a:solidFill>
                <a:srgbClr val="F9F9F9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360" tIns="44280" rIns="90360" bIns="44280">
              <a:spAutoFit/>
            </a:bodyPr>
            <a:lstStyle/>
            <a:p>
              <a:pPr eaLnBrk="1" hangingPunct="1">
                <a:spcBef>
                  <a:spcPts val="200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it-IT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icrosoft YaHei" pitchFamily="32" charset="-122"/>
                </a:rPr>
                <a:t>IL PTOF</a:t>
              </a:r>
            </a:p>
          </p:txBody>
        </p:sp>
        <p:grpSp>
          <p:nvGrpSpPr>
            <p:cNvPr id="19467" name="Group 3">
              <a:extLst>
                <a:ext uri="{FF2B5EF4-FFF2-40B4-BE49-F238E27FC236}">
                  <a16:creationId xmlns:a16="http://schemas.microsoft.com/office/drawing/2014/main" id="{6CB353A8-825D-4B73-88BE-87152CE75A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" y="144"/>
              <a:ext cx="803" cy="225"/>
              <a:chOff x="83" y="144"/>
              <a:chExt cx="803" cy="225"/>
            </a:xfrm>
          </p:grpSpPr>
          <p:sp>
            <p:nvSpPr>
              <p:cNvPr id="19468" name="Freeform 4">
                <a:extLst>
                  <a:ext uri="{FF2B5EF4-FFF2-40B4-BE49-F238E27FC236}">
                    <a16:creationId xmlns:a16="http://schemas.microsoft.com/office/drawing/2014/main" id="{8E358E2E-FA32-47F4-A1CC-A2AAA0D30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" y="144"/>
                <a:ext cx="803" cy="225"/>
              </a:xfrm>
              <a:custGeom>
                <a:avLst/>
                <a:gdLst>
                  <a:gd name="T0" fmla="*/ 0 w 5350"/>
                  <a:gd name="T1" fmla="*/ 0 h 303"/>
                  <a:gd name="T2" fmla="*/ 0 w 5350"/>
                  <a:gd name="T3" fmla="*/ 0 h 303"/>
                  <a:gd name="T4" fmla="*/ 0 w 5350"/>
                  <a:gd name="T5" fmla="*/ 1 h 303"/>
                  <a:gd name="T6" fmla="*/ 0 w 5350"/>
                  <a:gd name="T7" fmla="*/ 1 h 303"/>
                  <a:gd name="T8" fmla="*/ 0 w 5350"/>
                  <a:gd name="T9" fmla="*/ 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0"/>
                  <a:gd name="T16" fmla="*/ 0 h 303"/>
                  <a:gd name="T17" fmla="*/ 5350 w 5350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0" h="303">
                    <a:moveTo>
                      <a:pt x="0" y="0"/>
                    </a:moveTo>
                    <a:lnTo>
                      <a:pt x="5210" y="0"/>
                    </a:lnTo>
                    <a:lnTo>
                      <a:pt x="5350" y="303"/>
                    </a:lnTo>
                    <a:lnTo>
                      <a:pt x="0" y="30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8F8F8"/>
                  </a:gs>
                  <a:gs pos="100000">
                    <a:srgbClr val="BDBDBD"/>
                  </a:gs>
                </a:gsLst>
                <a:lin ang="5400000" scaled="1"/>
              </a:gradFill>
              <a:ln w="9360" cap="flat">
                <a:solidFill>
                  <a:srgbClr val="F9F9F9"/>
                </a:solidFill>
                <a:round/>
                <a:headEnd/>
                <a:tailEnd/>
              </a:ln>
              <a:effectLst>
                <a:outerShdw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6387" name="Rectangle 5">
            <a:extLst>
              <a:ext uri="{FF2B5EF4-FFF2-40B4-BE49-F238E27FC236}">
                <a16:creationId xmlns:a16="http://schemas.microsoft.com/office/drawing/2014/main" id="{F726A459-8298-4786-AA00-377D5542E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188640"/>
            <a:ext cx="7704856" cy="6152728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  <a:scene3d>
            <a:camera prst="orthographicFront"/>
            <a:lightRig rig="threePt" dir="t"/>
          </a:scene3d>
          <a:sp3d extrusionH="76200" contourW="12700" prstMaterial="softEdge">
            <a:bevelT w="114300" prst="hardEdge"/>
            <a:extrusionClr>
              <a:schemeClr val="accent5"/>
            </a:extrusionClr>
            <a:contourClr>
              <a:schemeClr val="accent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  <a:defRPr/>
            </a:pPr>
            <a:endParaRPr lang="it-IT" altLang="it-IT" sz="1800" b="1" dirty="0">
              <a:solidFill>
                <a:srgbClr val="000000"/>
              </a:solidFill>
              <a:latin typeface="Times New Roman"/>
            </a:endParaRPr>
          </a:p>
          <a:p>
            <a:pPr eaLnBrk="1" hangingPunct="1">
              <a:buSzPct val="100000"/>
              <a:defRPr/>
            </a:pPr>
            <a:endParaRPr lang="it-IT" altLang="it-IT" sz="1800" b="1" dirty="0">
              <a:solidFill>
                <a:srgbClr val="000000"/>
              </a:solidFill>
              <a:latin typeface="Times New Roman"/>
            </a:endParaRPr>
          </a:p>
          <a:p>
            <a:pPr eaLnBrk="1" hangingPunct="1">
              <a:buSzPct val="100000"/>
              <a:defRPr/>
            </a:pPr>
            <a:r>
              <a:rPr lang="it-IT" altLang="it-IT" sz="1800" b="1" dirty="0">
                <a:solidFill>
                  <a:srgbClr val="000000"/>
                </a:solidFill>
                <a:latin typeface="Times New Roman"/>
              </a:rPr>
              <a:t>PROGETTI CARATTERIZZANTI E ALTRI PROGETTI</a:t>
            </a:r>
          </a:p>
          <a:p>
            <a:pPr eaLnBrk="1" hangingPunct="1">
              <a:buSzPct val="100000"/>
              <a:defRPr/>
            </a:pPr>
            <a:endParaRPr lang="it-IT" altLang="it-IT" sz="1800" b="1" dirty="0">
              <a:solidFill>
                <a:srgbClr val="000000"/>
              </a:solidFill>
              <a:latin typeface="Times New Roman"/>
            </a:endParaRPr>
          </a:p>
          <a:p>
            <a:pPr eaLnBrk="1" hangingPunct="1">
              <a:buSzPct val="100000"/>
              <a:defRPr/>
            </a:pPr>
            <a:r>
              <a:rPr lang="it-IT" altLang="it-IT" sz="1800" b="1" dirty="0">
                <a:solidFill>
                  <a:srgbClr val="000000"/>
                </a:solidFill>
                <a:latin typeface="Times New Roman"/>
              </a:rPr>
              <a:t>•	</a:t>
            </a:r>
            <a:r>
              <a:rPr lang="it-IT" altLang="it-IT" sz="1800" dirty="0">
                <a:solidFill>
                  <a:srgbClr val="000000"/>
                </a:solidFill>
                <a:latin typeface="Times New Roman"/>
              </a:rPr>
              <a:t>CONSIGLIO COMUNALE DEI RAGAZZI E DELLE RAGAZZE – CCR</a:t>
            </a:r>
          </a:p>
          <a:p>
            <a:pPr eaLnBrk="1" hangingPunct="1">
              <a:buSzPct val="100000"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</a:rPr>
              <a:t>•	PROGETTO GENTILEZZA</a:t>
            </a:r>
          </a:p>
          <a:p>
            <a:pPr eaLnBrk="1" hangingPunct="1">
              <a:buSzPct val="100000"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</a:rPr>
              <a:t>•	PROGETTO BULLISMO CYBERBULLISMO</a:t>
            </a:r>
          </a:p>
          <a:p>
            <a:pPr eaLnBrk="1" hangingPunct="1">
              <a:buSzPct val="100000"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</a:rPr>
              <a:t>•	EMERGENZA CLIMATICA ED AMBIENTALE</a:t>
            </a:r>
          </a:p>
          <a:p>
            <a:pPr eaLnBrk="1" hangingPunct="1">
              <a:buSzPct val="100000"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</a:rPr>
              <a:t>•	CICLO E RICICLO</a:t>
            </a:r>
          </a:p>
          <a:p>
            <a:pPr eaLnBrk="1" hangingPunct="1">
              <a:buSzPct val="100000"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</a:rPr>
              <a:t>•	#IO LEGGO PERCHE’</a:t>
            </a:r>
          </a:p>
          <a:p>
            <a:pPr eaLnBrk="1" hangingPunct="1">
              <a:buSzPct val="100000"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</a:rPr>
              <a:t>•	GIOCHI MATEMATICI</a:t>
            </a:r>
          </a:p>
          <a:p>
            <a:pPr eaLnBrk="1" hangingPunct="1">
              <a:buSzPct val="100000"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</a:rPr>
              <a:t>•	PULIAMO IL MONDO LEGAMBIENTE</a:t>
            </a:r>
          </a:p>
          <a:p>
            <a:pPr eaLnBrk="1" hangingPunct="1">
              <a:buSzPct val="100000"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</a:rPr>
              <a:t>•	SETTIMANA DEL LIBRO</a:t>
            </a: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</a:rPr>
              <a:t>   INVITO ALLA LETTURA</a:t>
            </a:r>
          </a:p>
          <a:p>
            <a:pPr eaLnBrk="1" hangingPunct="1">
              <a:buSzPct val="100000"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</a:rPr>
              <a:t>•	27 GENNAIO: IL DOVERE DELLA MEMORIA</a:t>
            </a:r>
          </a:p>
          <a:p>
            <a:pPr eaLnBrk="1" hangingPunct="1">
              <a:buSzPct val="100000"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</a:rPr>
              <a:t>•	UN NODO BLU CONTRO IL BULLISMO</a:t>
            </a:r>
          </a:p>
          <a:p>
            <a:pPr eaLnBrk="1" hangingPunct="1">
              <a:buSzPct val="100000"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</a:rPr>
              <a:t>•	INTERVENTO DELL’ASSOCIAZIONE ALPINI</a:t>
            </a:r>
          </a:p>
          <a:p>
            <a:pPr eaLnBrk="1" hangingPunct="1">
              <a:buSzPct val="100000"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</a:rPr>
              <a:t>	        CONSEGNA TRICOLORE</a:t>
            </a:r>
          </a:p>
          <a:p>
            <a:pPr eaLnBrk="1" hangingPunct="1">
              <a:buSzPct val="100000"/>
              <a:defRPr/>
            </a:pPr>
            <a:r>
              <a:rPr lang="it-IT" altLang="it-IT" sz="1800" dirty="0">
                <a:solidFill>
                  <a:srgbClr val="000000"/>
                </a:solidFill>
                <a:latin typeface="Times New Roman"/>
              </a:rPr>
              <a:t>•	INTERVENTO DEI CARABINIERI O POLIZIA DI STATO</a:t>
            </a:r>
          </a:p>
          <a:p>
            <a:pPr eaLnBrk="1" hangingPunct="1">
              <a:buSzPct val="100000"/>
              <a:defRPr/>
            </a:pPr>
            <a:endParaRPr lang="it-IT" altLang="it-IT" sz="1800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9462" name="Group 6">
            <a:extLst>
              <a:ext uri="{FF2B5EF4-FFF2-40B4-BE49-F238E27FC236}">
                <a16:creationId xmlns:a16="http://schemas.microsoft.com/office/drawing/2014/main" id="{D75025E3-E0A2-4AF2-B0F0-252318328091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6543675"/>
            <a:ext cx="9137650" cy="314325"/>
            <a:chOff x="0" y="4128"/>
            <a:chExt cx="5756" cy="198"/>
          </a:xfrm>
        </p:grpSpPr>
        <p:graphicFrame>
          <p:nvGraphicFramePr>
            <p:cNvPr id="19464" name="Object 7">
              <a:extLst>
                <a:ext uri="{FF2B5EF4-FFF2-40B4-BE49-F238E27FC236}">
                  <a16:creationId xmlns:a16="http://schemas.microsoft.com/office/drawing/2014/main" id="{0D347EEF-B2C8-4BD9-9085-C1CFFF9A503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" y="4128"/>
            <a:ext cx="332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9" r:id="rId4" imgW="1042005" imgH="648076" progId="">
                    <p:embed/>
                  </p:oleObj>
                </mc:Choice>
                <mc:Fallback>
                  <p:oleObj r:id="rId4" imgW="1042005" imgH="648076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4128"/>
                          <a:ext cx="332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5" name="Text Box 8">
              <a:extLst>
                <a:ext uri="{FF2B5EF4-FFF2-40B4-BE49-F238E27FC236}">
                  <a16:creationId xmlns:a16="http://schemas.microsoft.com/office/drawing/2014/main" id="{58F4DFAB-B680-474E-A622-2182D7BAD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34"/>
              <a:ext cx="5756" cy="192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b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r" eaLnBrk="1" hangingPunct="1">
                <a:spcBef>
                  <a:spcPts val="875"/>
                </a:spcBef>
                <a:buSzPct val="100000"/>
              </a:pPr>
              <a:r>
                <a:rPr lang="it-IT" altLang="it-IT" sz="1400" b="1" i="1">
                  <a:solidFill>
                    <a:srgbClr val="595959"/>
                  </a:solidFill>
                  <a:latin typeface="Arial" panose="020B0604020202020204" pitchFamily="34" charset="0"/>
                </a:rPr>
                <a:t>http://www.iczanica.edu.it</a:t>
              </a:r>
            </a:p>
          </p:txBody>
        </p:sp>
      </p:grpSp>
      <p:pic>
        <p:nvPicPr>
          <p:cNvPr id="19463" name="Immagine 5">
            <a:extLst>
              <a:ext uri="{FF2B5EF4-FFF2-40B4-BE49-F238E27FC236}">
                <a16:creationId xmlns:a16="http://schemas.microsoft.com/office/drawing/2014/main" id="{48DC2BF6-A50B-45DD-A479-C2F5CFE5F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0988"/>
            <a:ext cx="9350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ject 1">
            <a:extLst>
              <a:ext uri="{FF2B5EF4-FFF2-40B4-BE49-F238E27FC236}">
                <a16:creationId xmlns:a16="http://schemas.microsoft.com/office/drawing/2014/main" id="{50D1CB31-54C1-4F3C-9D25-DDF3F9DF0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53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5" name="Group 2">
            <a:extLst>
              <a:ext uri="{FF2B5EF4-FFF2-40B4-BE49-F238E27FC236}">
                <a16:creationId xmlns:a16="http://schemas.microsoft.com/office/drawing/2014/main" id="{06E40676-EC26-4959-93C1-1206B7449AD2}"/>
              </a:ext>
            </a:extLst>
          </p:cNvPr>
          <p:cNvGrpSpPr>
            <a:grpSpLocks/>
          </p:cNvGrpSpPr>
          <p:nvPr/>
        </p:nvGrpSpPr>
        <p:grpSpPr bwMode="auto">
          <a:xfrm>
            <a:off x="2195514" y="1774775"/>
            <a:ext cx="6551610" cy="646113"/>
            <a:chOff x="1383" y="482"/>
            <a:chExt cx="4137" cy="407"/>
          </a:xfrm>
          <a:solidFill>
            <a:srgbClr val="FFFF99"/>
          </a:solidFill>
        </p:grpSpPr>
        <p:sp>
          <p:nvSpPr>
            <p:cNvPr id="33855" name="Rectangle 3">
              <a:extLst>
                <a:ext uri="{FF2B5EF4-FFF2-40B4-BE49-F238E27FC236}">
                  <a16:creationId xmlns:a16="http://schemas.microsoft.com/office/drawing/2014/main" id="{FA3C3087-9B01-43AC-A0DC-FD56A5ECB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482"/>
              <a:ext cx="2654" cy="407"/>
            </a:xfrm>
            <a:prstGeom prst="rect">
              <a:avLst/>
            </a:prstGeom>
            <a:grpFill/>
            <a:ln>
              <a:noFill/>
            </a:ln>
          </p:spPr>
          <p:txBody>
            <a:bodyPr lIns="90000" tIns="180000" rIns="90000" bIns="180000" anchor="b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58000"/>
                </a:lnSpc>
                <a:spcBef>
                  <a:spcPts val="450"/>
                </a:spcBef>
                <a:buSzPct val="100000"/>
                <a:defRPr/>
              </a:pPr>
              <a:r>
                <a:rPr lang="it-IT" altLang="it-IT" sz="1800" b="1" dirty="0">
                  <a:solidFill>
                    <a:srgbClr val="000000"/>
                  </a:solidFill>
                </a:rPr>
                <a:t>DURANTE L’ANNO SCOLASTICO</a:t>
              </a:r>
            </a:p>
          </p:txBody>
        </p:sp>
        <p:sp>
          <p:nvSpPr>
            <p:cNvPr id="33856" name="Rectangle 4">
              <a:extLst>
                <a:ext uri="{FF2B5EF4-FFF2-40B4-BE49-F238E27FC236}">
                  <a16:creationId xmlns:a16="http://schemas.microsoft.com/office/drawing/2014/main" id="{9FC31D34-FC88-486E-B785-1B29AAE59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482"/>
              <a:ext cx="1482" cy="407"/>
            </a:xfrm>
            <a:prstGeom prst="rect">
              <a:avLst/>
            </a:prstGeom>
            <a:grpFill/>
            <a:ln>
              <a:noFill/>
            </a:ln>
          </p:spPr>
          <p:txBody>
            <a:bodyPr lIns="90000" tIns="180000" rIns="90000" bIns="180000" anchor="b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58000"/>
                </a:lnSpc>
                <a:spcBef>
                  <a:spcPts val="450"/>
                </a:spcBef>
                <a:buSzPct val="100000"/>
                <a:defRPr/>
              </a:pPr>
              <a:r>
                <a:rPr lang="it-IT" altLang="it-IT" sz="1800" b="1" dirty="0">
                  <a:solidFill>
                    <a:srgbClr val="000000"/>
                  </a:solidFill>
                </a:rPr>
                <a:t>CLASSI</a:t>
              </a:r>
            </a:p>
          </p:txBody>
        </p:sp>
        <p:sp>
          <p:nvSpPr>
            <p:cNvPr id="33857" name="Line 5">
              <a:extLst>
                <a:ext uri="{FF2B5EF4-FFF2-40B4-BE49-F238E27FC236}">
                  <a16:creationId xmlns:a16="http://schemas.microsoft.com/office/drawing/2014/main" id="{2ABF5218-7B69-4043-99BC-09AAD32BFE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" y="482"/>
              <a:ext cx="0" cy="407"/>
            </a:xfrm>
            <a:prstGeom prst="line">
              <a:avLst/>
            </a:prstGeom>
            <a:grpFill/>
            <a:ln w="1152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3858" name="Line 6">
              <a:extLst>
                <a:ext uri="{FF2B5EF4-FFF2-40B4-BE49-F238E27FC236}">
                  <a16:creationId xmlns:a16="http://schemas.microsoft.com/office/drawing/2014/main" id="{7AF19EE7-23A5-41BE-A410-F039E5EA04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482"/>
              <a:ext cx="0" cy="407"/>
            </a:xfrm>
            <a:prstGeom prst="line">
              <a:avLst/>
            </a:prstGeom>
            <a:grpFill/>
            <a:ln w="27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3859" name="Line 7">
              <a:extLst>
                <a:ext uri="{FF2B5EF4-FFF2-40B4-BE49-F238E27FC236}">
                  <a16:creationId xmlns:a16="http://schemas.microsoft.com/office/drawing/2014/main" id="{520CAC4B-CFEE-4B7C-A8F1-A2C4080E6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1" y="482"/>
              <a:ext cx="0" cy="407"/>
            </a:xfrm>
            <a:prstGeom prst="line">
              <a:avLst/>
            </a:prstGeom>
            <a:grpFill/>
            <a:ln w="27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3860" name="Line 8">
              <a:extLst>
                <a:ext uri="{FF2B5EF4-FFF2-40B4-BE49-F238E27FC236}">
                  <a16:creationId xmlns:a16="http://schemas.microsoft.com/office/drawing/2014/main" id="{2BC73299-8C8E-4970-A89D-7343961BC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482"/>
              <a:ext cx="4137" cy="0"/>
            </a:xfrm>
            <a:prstGeom prst="line">
              <a:avLst/>
            </a:prstGeom>
            <a:grpFill/>
            <a:ln w="27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3861" name="Line 9">
              <a:extLst>
                <a:ext uri="{FF2B5EF4-FFF2-40B4-BE49-F238E27FC236}">
                  <a16:creationId xmlns:a16="http://schemas.microsoft.com/office/drawing/2014/main" id="{C5A765A5-62DF-4F91-B2DF-C0B87B7EE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890"/>
              <a:ext cx="4137" cy="0"/>
            </a:xfrm>
            <a:prstGeom prst="line">
              <a:avLst/>
            </a:prstGeom>
            <a:grpFill/>
            <a:ln w="1152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21508" name="Group 10">
            <a:extLst>
              <a:ext uri="{FF2B5EF4-FFF2-40B4-BE49-F238E27FC236}">
                <a16:creationId xmlns:a16="http://schemas.microsoft.com/office/drawing/2014/main" id="{DFCDE01E-7177-4EDA-B836-A3F2FF9D2918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349500"/>
            <a:ext cx="6551612" cy="3803650"/>
            <a:chOff x="1383" y="801"/>
            <a:chExt cx="4127" cy="3075"/>
          </a:xfrm>
        </p:grpSpPr>
        <p:sp>
          <p:nvSpPr>
            <p:cNvPr id="33814" name="Rectangle 11">
              <a:extLst>
                <a:ext uri="{FF2B5EF4-FFF2-40B4-BE49-F238E27FC236}">
                  <a16:creationId xmlns:a16="http://schemas.microsoft.com/office/drawing/2014/main" id="{BCD2EE30-B05C-47B2-B19F-EBC1F2581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801"/>
              <a:ext cx="2652" cy="4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58000"/>
                </a:lnSpc>
                <a:spcBef>
                  <a:spcPts val="300"/>
                </a:spcBef>
                <a:buSzPct val="100000"/>
                <a:defRPr/>
              </a:pPr>
              <a:r>
                <a:rPr lang="it-IT" altLang="it-IT" sz="1600" b="1" dirty="0">
                  <a:solidFill>
                    <a:srgbClr val="000000"/>
                  </a:solidFill>
                </a:rPr>
                <a:t>Versus complessità – generazioni in gioco</a:t>
              </a:r>
            </a:p>
          </p:txBody>
        </p:sp>
        <p:sp>
          <p:nvSpPr>
            <p:cNvPr id="21526" name="Rectangle 12">
              <a:extLst>
                <a:ext uri="{FF2B5EF4-FFF2-40B4-BE49-F238E27FC236}">
                  <a16:creationId xmlns:a16="http://schemas.microsoft.com/office/drawing/2014/main" id="{81A008F2-19C1-450F-8910-5771470EE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801"/>
              <a:ext cx="527" cy="45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1°</a:t>
              </a:r>
            </a:p>
          </p:txBody>
        </p:sp>
        <p:sp>
          <p:nvSpPr>
            <p:cNvPr id="21527" name="Rectangle 13">
              <a:extLst>
                <a:ext uri="{FF2B5EF4-FFF2-40B4-BE49-F238E27FC236}">
                  <a16:creationId xmlns:a16="http://schemas.microsoft.com/office/drawing/2014/main" id="{ABE3B9A6-B106-44EF-A360-9AFD1541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" y="801"/>
              <a:ext cx="503" cy="45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2°</a:t>
              </a:r>
            </a:p>
          </p:txBody>
        </p:sp>
        <p:sp>
          <p:nvSpPr>
            <p:cNvPr id="21528" name="Rectangle 14">
              <a:extLst>
                <a:ext uri="{FF2B5EF4-FFF2-40B4-BE49-F238E27FC236}">
                  <a16:creationId xmlns:a16="http://schemas.microsoft.com/office/drawing/2014/main" id="{A1FD5617-2265-4E96-992F-26AEAD3F8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" y="801"/>
              <a:ext cx="442" cy="45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3°</a:t>
              </a:r>
            </a:p>
          </p:txBody>
        </p:sp>
        <p:sp>
          <p:nvSpPr>
            <p:cNvPr id="21529" name="Rectangle 15">
              <a:extLst>
                <a:ext uri="{FF2B5EF4-FFF2-40B4-BE49-F238E27FC236}">
                  <a16:creationId xmlns:a16="http://schemas.microsoft.com/office/drawing/2014/main" id="{6C2E0303-EF48-46C4-8E5B-C1FDA988C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252"/>
              <a:ext cx="2652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endParaRPr lang="it-IT" altLang="it-IT" sz="1600" b="1" i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Attività teatrale</a:t>
              </a:r>
            </a:p>
            <a:p>
              <a:pPr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endParaRPr lang="it-IT" altLang="it-IT" sz="1600" b="1" i="1">
                <a:solidFill>
                  <a:srgbClr val="000000"/>
                </a:solidFill>
              </a:endParaRPr>
            </a:p>
          </p:txBody>
        </p:sp>
        <p:sp>
          <p:nvSpPr>
            <p:cNvPr id="21530" name="Rectangle 16">
              <a:extLst>
                <a:ext uri="{FF2B5EF4-FFF2-40B4-BE49-F238E27FC236}">
                  <a16:creationId xmlns:a16="http://schemas.microsoft.com/office/drawing/2014/main" id="{7A9B6061-1C0B-4038-8E14-D78045222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1252"/>
              <a:ext cx="527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1°</a:t>
              </a:r>
            </a:p>
          </p:txBody>
        </p:sp>
        <p:sp>
          <p:nvSpPr>
            <p:cNvPr id="21531" name="Rectangle 17">
              <a:extLst>
                <a:ext uri="{FF2B5EF4-FFF2-40B4-BE49-F238E27FC236}">
                  <a16:creationId xmlns:a16="http://schemas.microsoft.com/office/drawing/2014/main" id="{B457126C-F254-426A-844F-37EBFAE2A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" y="1252"/>
              <a:ext cx="503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2°</a:t>
              </a:r>
            </a:p>
          </p:txBody>
        </p:sp>
        <p:sp>
          <p:nvSpPr>
            <p:cNvPr id="21532" name="Rectangle 18">
              <a:extLst>
                <a:ext uri="{FF2B5EF4-FFF2-40B4-BE49-F238E27FC236}">
                  <a16:creationId xmlns:a16="http://schemas.microsoft.com/office/drawing/2014/main" id="{4AB817D2-1CA1-4960-86C3-7807F6245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" y="1252"/>
              <a:ext cx="442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3°</a:t>
              </a:r>
            </a:p>
          </p:txBody>
        </p:sp>
        <p:sp>
          <p:nvSpPr>
            <p:cNvPr id="33822" name="Rectangle 19">
              <a:extLst>
                <a:ext uri="{FF2B5EF4-FFF2-40B4-BE49-F238E27FC236}">
                  <a16:creationId xmlns:a16="http://schemas.microsoft.com/office/drawing/2014/main" id="{C67A5128-9AD2-4AF5-8D10-2BF003B28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794"/>
              <a:ext cx="2652" cy="4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58000"/>
                </a:lnSpc>
                <a:spcBef>
                  <a:spcPts val="300"/>
                </a:spcBef>
                <a:buSzPct val="100000"/>
                <a:defRPr/>
              </a:pPr>
              <a:r>
                <a:rPr lang="it-IT" altLang="it-IT" sz="1600" b="1">
                  <a:solidFill>
                    <a:srgbClr val="000000"/>
                  </a:solidFill>
                </a:rPr>
                <a:t>Ciclo e riciclo</a:t>
              </a:r>
            </a:p>
          </p:txBody>
        </p:sp>
        <p:sp>
          <p:nvSpPr>
            <p:cNvPr id="21534" name="Rectangle 20">
              <a:extLst>
                <a:ext uri="{FF2B5EF4-FFF2-40B4-BE49-F238E27FC236}">
                  <a16:creationId xmlns:a16="http://schemas.microsoft.com/office/drawing/2014/main" id="{0D8C02D7-3014-4DD9-B806-660EBD376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1794"/>
              <a:ext cx="527" cy="4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1°</a:t>
              </a:r>
            </a:p>
          </p:txBody>
        </p:sp>
        <p:sp>
          <p:nvSpPr>
            <p:cNvPr id="21535" name="Rectangle 21">
              <a:extLst>
                <a:ext uri="{FF2B5EF4-FFF2-40B4-BE49-F238E27FC236}">
                  <a16:creationId xmlns:a16="http://schemas.microsoft.com/office/drawing/2014/main" id="{3FBFF1F4-520C-4C11-BCC4-0580BCC7A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" y="1794"/>
              <a:ext cx="503" cy="4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2°</a:t>
              </a:r>
            </a:p>
          </p:txBody>
        </p:sp>
        <p:sp>
          <p:nvSpPr>
            <p:cNvPr id="21536" name="Rectangle 22">
              <a:extLst>
                <a:ext uri="{FF2B5EF4-FFF2-40B4-BE49-F238E27FC236}">
                  <a16:creationId xmlns:a16="http://schemas.microsoft.com/office/drawing/2014/main" id="{45CBE3C4-1953-40D2-B1B6-2B2FA1C59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" y="1794"/>
              <a:ext cx="442" cy="4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3°</a:t>
              </a:r>
            </a:p>
          </p:txBody>
        </p:sp>
        <p:sp>
          <p:nvSpPr>
            <p:cNvPr id="21537" name="Rectangle 23">
              <a:extLst>
                <a:ext uri="{FF2B5EF4-FFF2-40B4-BE49-F238E27FC236}">
                  <a16:creationId xmlns:a16="http://schemas.microsoft.com/office/drawing/2014/main" id="{E881526F-1610-496E-B154-372004962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229"/>
              <a:ext cx="2652" cy="3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Sicurezza a scuola</a:t>
              </a:r>
            </a:p>
          </p:txBody>
        </p:sp>
        <p:sp>
          <p:nvSpPr>
            <p:cNvPr id="21538" name="Rectangle 24">
              <a:extLst>
                <a:ext uri="{FF2B5EF4-FFF2-40B4-BE49-F238E27FC236}">
                  <a16:creationId xmlns:a16="http://schemas.microsoft.com/office/drawing/2014/main" id="{BC3A8F3D-B52B-4170-B41D-92FBF2D68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2229"/>
              <a:ext cx="527" cy="3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1°</a:t>
              </a:r>
            </a:p>
          </p:txBody>
        </p:sp>
        <p:sp>
          <p:nvSpPr>
            <p:cNvPr id="21539" name="Rectangle 25">
              <a:extLst>
                <a:ext uri="{FF2B5EF4-FFF2-40B4-BE49-F238E27FC236}">
                  <a16:creationId xmlns:a16="http://schemas.microsoft.com/office/drawing/2014/main" id="{87FF1900-2BDC-4CC0-BD22-C475EE8E3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" y="2229"/>
              <a:ext cx="503" cy="3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2°</a:t>
              </a:r>
            </a:p>
          </p:txBody>
        </p:sp>
        <p:sp>
          <p:nvSpPr>
            <p:cNvPr id="21540" name="Rectangle 26">
              <a:extLst>
                <a:ext uri="{FF2B5EF4-FFF2-40B4-BE49-F238E27FC236}">
                  <a16:creationId xmlns:a16="http://schemas.microsoft.com/office/drawing/2014/main" id="{C59276E1-B868-4729-A7CA-9D9770910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" y="2229"/>
              <a:ext cx="442" cy="3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3°</a:t>
              </a:r>
            </a:p>
          </p:txBody>
        </p:sp>
        <p:sp>
          <p:nvSpPr>
            <p:cNvPr id="33830" name="Rectangle 27">
              <a:extLst>
                <a:ext uri="{FF2B5EF4-FFF2-40B4-BE49-F238E27FC236}">
                  <a16:creationId xmlns:a16="http://schemas.microsoft.com/office/drawing/2014/main" id="{6703C693-B3C2-42A9-9CBF-108053DC7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545"/>
              <a:ext cx="2652" cy="4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58000"/>
                </a:lnSpc>
                <a:spcBef>
                  <a:spcPts val="300"/>
                </a:spcBef>
                <a:buSzPct val="100000"/>
                <a:defRPr/>
              </a:pPr>
              <a:r>
                <a:rPr lang="it-IT" altLang="it-IT" sz="1600" b="1">
                  <a:solidFill>
                    <a:srgbClr val="000000"/>
                  </a:solidFill>
                </a:rPr>
                <a:t>Aula delle TIC e Digital Board</a:t>
              </a:r>
            </a:p>
          </p:txBody>
        </p:sp>
        <p:sp>
          <p:nvSpPr>
            <p:cNvPr id="21542" name="Rectangle 28">
              <a:extLst>
                <a:ext uri="{FF2B5EF4-FFF2-40B4-BE49-F238E27FC236}">
                  <a16:creationId xmlns:a16="http://schemas.microsoft.com/office/drawing/2014/main" id="{61554BF1-9BFB-4CB9-8912-3A510B69D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2545"/>
              <a:ext cx="527" cy="4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1°</a:t>
              </a:r>
            </a:p>
          </p:txBody>
        </p:sp>
        <p:sp>
          <p:nvSpPr>
            <p:cNvPr id="21543" name="Rectangle 29">
              <a:extLst>
                <a:ext uri="{FF2B5EF4-FFF2-40B4-BE49-F238E27FC236}">
                  <a16:creationId xmlns:a16="http://schemas.microsoft.com/office/drawing/2014/main" id="{B655C952-D57E-4932-B4F2-583620D38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" y="2545"/>
              <a:ext cx="503" cy="4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2°</a:t>
              </a:r>
            </a:p>
          </p:txBody>
        </p:sp>
        <p:sp>
          <p:nvSpPr>
            <p:cNvPr id="21544" name="Rectangle 30">
              <a:extLst>
                <a:ext uri="{FF2B5EF4-FFF2-40B4-BE49-F238E27FC236}">
                  <a16:creationId xmlns:a16="http://schemas.microsoft.com/office/drawing/2014/main" id="{AA9BB4EE-5BDD-48BB-AA15-BE7E06D80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" y="2545"/>
              <a:ext cx="442" cy="4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3°</a:t>
              </a:r>
            </a:p>
          </p:txBody>
        </p:sp>
        <p:sp>
          <p:nvSpPr>
            <p:cNvPr id="21545" name="Rectangle 31">
              <a:extLst>
                <a:ext uri="{FF2B5EF4-FFF2-40B4-BE49-F238E27FC236}">
                  <a16:creationId xmlns:a16="http://schemas.microsoft.com/office/drawing/2014/main" id="{707E69AA-392D-49F6-A981-5F8E234C7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994"/>
              <a:ext cx="2652" cy="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Sportello d’ascolto – Progetto adolescenza</a:t>
              </a:r>
            </a:p>
          </p:txBody>
        </p:sp>
        <p:sp>
          <p:nvSpPr>
            <p:cNvPr id="21546" name="Rectangle 32">
              <a:extLst>
                <a:ext uri="{FF2B5EF4-FFF2-40B4-BE49-F238E27FC236}">
                  <a16:creationId xmlns:a16="http://schemas.microsoft.com/office/drawing/2014/main" id="{F5B406F2-FA00-4134-8C46-C9EAB9053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2994"/>
              <a:ext cx="527" cy="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1°</a:t>
              </a:r>
            </a:p>
          </p:txBody>
        </p:sp>
        <p:sp>
          <p:nvSpPr>
            <p:cNvPr id="21547" name="Rectangle 33">
              <a:extLst>
                <a:ext uri="{FF2B5EF4-FFF2-40B4-BE49-F238E27FC236}">
                  <a16:creationId xmlns:a16="http://schemas.microsoft.com/office/drawing/2014/main" id="{345B60B8-EB5C-45E0-987C-5EC920FA7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" y="2994"/>
              <a:ext cx="503" cy="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2°</a:t>
              </a:r>
            </a:p>
          </p:txBody>
        </p:sp>
        <p:sp>
          <p:nvSpPr>
            <p:cNvPr id="21548" name="Rectangle 34">
              <a:extLst>
                <a:ext uri="{FF2B5EF4-FFF2-40B4-BE49-F238E27FC236}">
                  <a16:creationId xmlns:a16="http://schemas.microsoft.com/office/drawing/2014/main" id="{8223DC0E-DBD5-466C-A5C0-D6FC1FE37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" y="2994"/>
              <a:ext cx="442" cy="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58000"/>
                </a:lnSpc>
                <a:spcBef>
                  <a:spcPts val="300"/>
                </a:spcBef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3°</a:t>
              </a:r>
            </a:p>
          </p:txBody>
        </p:sp>
        <p:sp>
          <p:nvSpPr>
            <p:cNvPr id="33838" name="Rectangle 35">
              <a:extLst>
                <a:ext uri="{FF2B5EF4-FFF2-40B4-BE49-F238E27FC236}">
                  <a16:creationId xmlns:a16="http://schemas.microsoft.com/office/drawing/2014/main" id="{81AEE5A0-6FDB-44F0-803C-EEC921E86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443"/>
              <a:ext cx="2652" cy="4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58000"/>
                </a:lnSpc>
                <a:spcBef>
                  <a:spcPts val="300"/>
                </a:spcBef>
                <a:buSzPct val="100000"/>
                <a:defRPr/>
              </a:pPr>
              <a:r>
                <a:rPr lang="it-IT" altLang="it-IT" sz="1600" b="1">
                  <a:solidFill>
                    <a:srgbClr val="000000"/>
                  </a:solidFill>
                </a:rPr>
                <a:t>Familiarizzazione</a:t>
              </a:r>
            </a:p>
          </p:txBody>
        </p:sp>
        <p:sp>
          <p:nvSpPr>
            <p:cNvPr id="21550" name="Rectangle 36">
              <a:extLst>
                <a:ext uri="{FF2B5EF4-FFF2-40B4-BE49-F238E27FC236}">
                  <a16:creationId xmlns:a16="http://schemas.microsoft.com/office/drawing/2014/main" id="{6A5C1CEF-F32B-42CC-B435-C17D6ED11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3443"/>
              <a:ext cx="527" cy="4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80000" rIns="90000" bIns="180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SzPct val="100000"/>
              </a:pPr>
              <a:r>
                <a:rPr lang="it-IT" altLang="it-IT" sz="1600" b="1">
                  <a:solidFill>
                    <a:srgbClr val="000000"/>
                  </a:solidFill>
                </a:rPr>
                <a:t>1°</a:t>
              </a:r>
            </a:p>
          </p:txBody>
        </p:sp>
        <p:sp>
          <p:nvSpPr>
            <p:cNvPr id="21551" name="Rectangle 37">
              <a:extLst>
                <a:ext uri="{FF2B5EF4-FFF2-40B4-BE49-F238E27FC236}">
                  <a16:creationId xmlns:a16="http://schemas.microsoft.com/office/drawing/2014/main" id="{992ABB12-D923-4F8E-91AE-8806D4344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" y="3443"/>
              <a:ext cx="503" cy="4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21552" name="Rectangle 38">
              <a:extLst>
                <a:ext uri="{FF2B5EF4-FFF2-40B4-BE49-F238E27FC236}">
                  <a16:creationId xmlns:a16="http://schemas.microsoft.com/office/drawing/2014/main" id="{E0847C98-5EF1-4CCB-A757-D8EE8E5BF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" y="3443"/>
              <a:ext cx="442" cy="4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21553" name="Line 39">
              <a:extLst>
                <a:ext uri="{FF2B5EF4-FFF2-40B4-BE49-F238E27FC236}">
                  <a16:creationId xmlns:a16="http://schemas.microsoft.com/office/drawing/2014/main" id="{629D41D5-EA4C-4133-99C2-AB6DBDA4C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6" y="801"/>
              <a:ext cx="0" cy="3075"/>
            </a:xfrm>
            <a:prstGeom prst="line">
              <a:avLst/>
            </a:prstGeom>
            <a:noFill/>
            <a:ln w="1152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54" name="Line 40">
              <a:extLst>
                <a:ext uri="{FF2B5EF4-FFF2-40B4-BE49-F238E27FC236}">
                  <a16:creationId xmlns:a16="http://schemas.microsoft.com/office/drawing/2014/main" id="{61511498-7254-47F6-BBE1-6ADC3C2E25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4" y="801"/>
              <a:ext cx="0" cy="3075"/>
            </a:xfrm>
            <a:prstGeom prst="line">
              <a:avLst/>
            </a:prstGeom>
            <a:noFill/>
            <a:ln w="1152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55" name="Line 41">
              <a:extLst>
                <a:ext uri="{FF2B5EF4-FFF2-40B4-BE49-F238E27FC236}">
                  <a16:creationId xmlns:a16="http://schemas.microsoft.com/office/drawing/2014/main" id="{D5BC9958-639F-4548-8BB0-122C4C82C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8" y="801"/>
              <a:ext cx="0" cy="3075"/>
            </a:xfrm>
            <a:prstGeom prst="line">
              <a:avLst/>
            </a:prstGeom>
            <a:noFill/>
            <a:ln w="1152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56" name="Line 42">
              <a:extLst>
                <a:ext uri="{FF2B5EF4-FFF2-40B4-BE49-F238E27FC236}">
                  <a16:creationId xmlns:a16="http://schemas.microsoft.com/office/drawing/2014/main" id="{8C9DB481-99EE-46DA-8433-ED7D28D41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1252"/>
              <a:ext cx="4127" cy="0"/>
            </a:xfrm>
            <a:prstGeom prst="line">
              <a:avLst/>
            </a:prstGeom>
            <a:noFill/>
            <a:ln w="1152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57" name="Line 43">
              <a:extLst>
                <a:ext uri="{FF2B5EF4-FFF2-40B4-BE49-F238E27FC236}">
                  <a16:creationId xmlns:a16="http://schemas.microsoft.com/office/drawing/2014/main" id="{BF3E636D-8C28-4BF0-A6F7-05FA2785A8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1794"/>
              <a:ext cx="4127" cy="0"/>
            </a:xfrm>
            <a:prstGeom prst="line">
              <a:avLst/>
            </a:prstGeom>
            <a:noFill/>
            <a:ln w="1152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58" name="Line 44">
              <a:extLst>
                <a:ext uri="{FF2B5EF4-FFF2-40B4-BE49-F238E27FC236}">
                  <a16:creationId xmlns:a16="http://schemas.microsoft.com/office/drawing/2014/main" id="{47ED2110-4880-4CAC-9A82-28F787A17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2229"/>
              <a:ext cx="4127" cy="0"/>
            </a:xfrm>
            <a:prstGeom prst="line">
              <a:avLst/>
            </a:prstGeom>
            <a:noFill/>
            <a:ln w="1152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59" name="Line 45">
              <a:extLst>
                <a:ext uri="{FF2B5EF4-FFF2-40B4-BE49-F238E27FC236}">
                  <a16:creationId xmlns:a16="http://schemas.microsoft.com/office/drawing/2014/main" id="{1371F911-DA2E-4291-BDE1-CCDF5777D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2545"/>
              <a:ext cx="4127" cy="0"/>
            </a:xfrm>
            <a:prstGeom prst="line">
              <a:avLst/>
            </a:prstGeom>
            <a:noFill/>
            <a:ln w="1152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60" name="Line 46">
              <a:extLst>
                <a:ext uri="{FF2B5EF4-FFF2-40B4-BE49-F238E27FC236}">
                  <a16:creationId xmlns:a16="http://schemas.microsoft.com/office/drawing/2014/main" id="{AF72A912-4C36-4D7A-BE77-86CED4D2A1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2994"/>
              <a:ext cx="4127" cy="0"/>
            </a:xfrm>
            <a:prstGeom prst="line">
              <a:avLst/>
            </a:prstGeom>
            <a:noFill/>
            <a:ln w="1152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61" name="Line 47">
              <a:extLst>
                <a:ext uri="{FF2B5EF4-FFF2-40B4-BE49-F238E27FC236}">
                  <a16:creationId xmlns:a16="http://schemas.microsoft.com/office/drawing/2014/main" id="{691FFC8B-6D10-4738-83C6-A89650037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3443"/>
              <a:ext cx="4127" cy="0"/>
            </a:xfrm>
            <a:prstGeom prst="line">
              <a:avLst/>
            </a:prstGeom>
            <a:noFill/>
            <a:ln w="1152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62" name="Line 48">
              <a:extLst>
                <a:ext uri="{FF2B5EF4-FFF2-40B4-BE49-F238E27FC236}">
                  <a16:creationId xmlns:a16="http://schemas.microsoft.com/office/drawing/2014/main" id="{7A24E4B2-2432-4933-9523-F559590537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801"/>
              <a:ext cx="0" cy="3075"/>
            </a:xfrm>
            <a:prstGeom prst="line">
              <a:avLst/>
            </a:prstGeom>
            <a:noFill/>
            <a:ln w="273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63" name="Line 49">
              <a:extLst>
                <a:ext uri="{FF2B5EF4-FFF2-40B4-BE49-F238E27FC236}">
                  <a16:creationId xmlns:a16="http://schemas.microsoft.com/office/drawing/2014/main" id="{5A041A47-08A9-49D2-9AD2-6D90C5097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1" y="801"/>
              <a:ext cx="0" cy="3075"/>
            </a:xfrm>
            <a:prstGeom prst="line">
              <a:avLst/>
            </a:prstGeom>
            <a:noFill/>
            <a:ln w="273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64" name="Line 50">
              <a:extLst>
                <a:ext uri="{FF2B5EF4-FFF2-40B4-BE49-F238E27FC236}">
                  <a16:creationId xmlns:a16="http://schemas.microsoft.com/office/drawing/2014/main" id="{A9A1E85C-C85F-48EC-BDBC-A3FB37D732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801"/>
              <a:ext cx="4127" cy="0"/>
            </a:xfrm>
            <a:prstGeom prst="line">
              <a:avLst/>
            </a:prstGeom>
            <a:noFill/>
            <a:ln w="273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65" name="Line 51">
              <a:extLst>
                <a:ext uri="{FF2B5EF4-FFF2-40B4-BE49-F238E27FC236}">
                  <a16:creationId xmlns:a16="http://schemas.microsoft.com/office/drawing/2014/main" id="{3AE7708B-6346-4350-8A2F-4D545B4CD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3877"/>
              <a:ext cx="4127" cy="0"/>
            </a:xfrm>
            <a:prstGeom prst="line">
              <a:avLst/>
            </a:prstGeom>
            <a:noFill/>
            <a:ln w="273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1509" name="Group 52">
            <a:extLst>
              <a:ext uri="{FF2B5EF4-FFF2-40B4-BE49-F238E27FC236}">
                <a16:creationId xmlns:a16="http://schemas.microsoft.com/office/drawing/2014/main" id="{2F8BF182-0326-4FD2-8E9D-834E47525C2D}"/>
              </a:ext>
            </a:extLst>
          </p:cNvPr>
          <p:cNvGrpSpPr>
            <a:grpSpLocks/>
          </p:cNvGrpSpPr>
          <p:nvPr/>
        </p:nvGrpSpPr>
        <p:grpSpPr bwMode="auto">
          <a:xfrm>
            <a:off x="60325" y="44450"/>
            <a:ext cx="1408113" cy="1414463"/>
            <a:chOff x="38" y="28"/>
            <a:chExt cx="887" cy="891"/>
          </a:xfrm>
        </p:grpSpPr>
        <p:sp>
          <p:nvSpPr>
            <p:cNvPr id="9269" name="Rectangle 53">
              <a:extLst>
                <a:ext uri="{FF2B5EF4-FFF2-40B4-BE49-F238E27FC236}">
                  <a16:creationId xmlns:a16="http://schemas.microsoft.com/office/drawing/2014/main" id="{6EEC4150-A3BE-486F-9EEC-7F77B45D8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" y="242"/>
              <a:ext cx="887" cy="677"/>
            </a:xfrm>
            <a:prstGeom prst="rect">
              <a:avLst/>
            </a:prstGeom>
            <a:gradFill rotWithShape="0">
              <a:gsLst>
                <a:gs pos="0">
                  <a:srgbClr val="F8F8F8"/>
                </a:gs>
                <a:gs pos="100000">
                  <a:srgbClr val="BDBDBD"/>
                </a:gs>
              </a:gsLst>
              <a:lin ang="5400000" scaled="1"/>
            </a:gradFill>
            <a:ln w="9360" cap="sq">
              <a:solidFill>
                <a:srgbClr val="F9F9F9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2000"/>
                </a:spcBef>
                <a:buSzPct val="100000"/>
                <a:defRPr/>
              </a:pPr>
              <a:r>
                <a:rPr lang="it-IT" altLang="it-IT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IL PTOF</a:t>
              </a:r>
            </a:p>
          </p:txBody>
        </p:sp>
        <p:grpSp>
          <p:nvGrpSpPr>
            <p:cNvPr id="21523" name="Group 54">
              <a:extLst>
                <a:ext uri="{FF2B5EF4-FFF2-40B4-BE49-F238E27FC236}">
                  <a16:creationId xmlns:a16="http://schemas.microsoft.com/office/drawing/2014/main" id="{47197BC0-74B7-459D-A2B8-2E52AB4EBA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" y="28"/>
              <a:ext cx="802" cy="224"/>
              <a:chOff x="38" y="28"/>
              <a:chExt cx="802" cy="224"/>
            </a:xfrm>
          </p:grpSpPr>
          <p:sp>
            <p:nvSpPr>
              <p:cNvPr id="21524" name="Freeform 55">
                <a:extLst>
                  <a:ext uri="{FF2B5EF4-FFF2-40B4-BE49-F238E27FC236}">
                    <a16:creationId xmlns:a16="http://schemas.microsoft.com/office/drawing/2014/main" id="{BDC11F50-8A94-411E-A2BC-C621B4FE2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" y="28"/>
                <a:ext cx="802" cy="224"/>
              </a:xfrm>
              <a:custGeom>
                <a:avLst/>
                <a:gdLst>
                  <a:gd name="T0" fmla="*/ 0 w 5350"/>
                  <a:gd name="T1" fmla="*/ 0 h 303"/>
                  <a:gd name="T2" fmla="*/ 0 w 5350"/>
                  <a:gd name="T3" fmla="*/ 0 h 303"/>
                  <a:gd name="T4" fmla="*/ 0 w 5350"/>
                  <a:gd name="T5" fmla="*/ 1 h 303"/>
                  <a:gd name="T6" fmla="*/ 0 w 5350"/>
                  <a:gd name="T7" fmla="*/ 1 h 303"/>
                  <a:gd name="T8" fmla="*/ 0 w 5350"/>
                  <a:gd name="T9" fmla="*/ 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0"/>
                  <a:gd name="T16" fmla="*/ 0 h 303"/>
                  <a:gd name="T17" fmla="*/ 5350 w 5350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0" h="303">
                    <a:moveTo>
                      <a:pt x="0" y="0"/>
                    </a:moveTo>
                    <a:lnTo>
                      <a:pt x="5210" y="0"/>
                    </a:lnTo>
                    <a:lnTo>
                      <a:pt x="5350" y="303"/>
                    </a:lnTo>
                    <a:lnTo>
                      <a:pt x="0" y="30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8F8F8"/>
                  </a:gs>
                  <a:gs pos="100000">
                    <a:srgbClr val="BDBDBD"/>
                  </a:gs>
                </a:gsLst>
                <a:lin ang="5400000" scaled="1"/>
              </a:gradFill>
              <a:ln w="9360" cap="flat">
                <a:solidFill>
                  <a:srgbClr val="F9F9F9"/>
                </a:solidFill>
                <a:round/>
                <a:headEnd/>
                <a:tailEnd/>
              </a:ln>
              <a:effectLst>
                <a:outerShdw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21510" name="Text Box 64">
            <a:extLst>
              <a:ext uri="{FF2B5EF4-FFF2-40B4-BE49-F238E27FC236}">
                <a16:creationId xmlns:a16="http://schemas.microsoft.com/office/drawing/2014/main" id="{FF44F4E4-EED0-4E36-83C6-A15E422D3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188913"/>
            <a:ext cx="6516688" cy="498475"/>
          </a:xfrm>
          <a:prstGeom prst="rect">
            <a:avLst/>
          </a:prstGeom>
          <a:gradFill rotWithShape="0">
            <a:gsLst>
              <a:gs pos="0">
                <a:srgbClr val="EDFFF8"/>
              </a:gs>
              <a:gs pos="100000">
                <a:srgbClr val="C3FFE8"/>
              </a:gs>
            </a:gsLst>
            <a:lin ang="5400000" scaled="1"/>
          </a:gradFill>
          <a:ln w="9360" cap="sq">
            <a:solidFill>
              <a:srgbClr val="A5DEC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18000" tIns="-25200" rIns="18000" bIns="-252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250"/>
              </a:spcBef>
              <a:buSzPct val="100000"/>
            </a:pPr>
            <a:r>
              <a:rPr lang="it-IT" altLang="it-IT" sz="3600" b="1">
                <a:solidFill>
                  <a:srgbClr val="000000"/>
                </a:solidFill>
              </a:rPr>
              <a:t>I PERCORSI</a:t>
            </a:r>
          </a:p>
        </p:txBody>
      </p:sp>
      <p:grpSp>
        <p:nvGrpSpPr>
          <p:cNvPr id="21511" name="Group 65">
            <a:extLst>
              <a:ext uri="{FF2B5EF4-FFF2-40B4-BE49-F238E27FC236}">
                <a16:creationId xmlns:a16="http://schemas.microsoft.com/office/drawing/2014/main" id="{F657F48C-5344-4246-B6C8-533BA11BF0BA}"/>
              </a:ext>
            </a:extLst>
          </p:cNvPr>
          <p:cNvGrpSpPr>
            <a:grpSpLocks/>
          </p:cNvGrpSpPr>
          <p:nvPr/>
        </p:nvGrpSpPr>
        <p:grpSpPr bwMode="auto">
          <a:xfrm>
            <a:off x="0" y="6550025"/>
            <a:ext cx="9136063" cy="300038"/>
            <a:chOff x="0" y="4126"/>
            <a:chExt cx="5755" cy="189"/>
          </a:xfrm>
        </p:grpSpPr>
        <p:pic>
          <p:nvPicPr>
            <p:cNvPr id="21520" name="Object 66">
              <a:extLst>
                <a:ext uri="{FF2B5EF4-FFF2-40B4-BE49-F238E27FC236}">
                  <a16:creationId xmlns:a16="http://schemas.microsoft.com/office/drawing/2014/main" id="{53EE032A-829F-4588-9F51-DCA4C0EE6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128"/>
              <a:ext cx="33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1" name="Text Box 67">
              <a:extLst>
                <a:ext uri="{FF2B5EF4-FFF2-40B4-BE49-F238E27FC236}">
                  <a16:creationId xmlns:a16="http://schemas.microsoft.com/office/drawing/2014/main" id="{A513F178-0F00-4FD3-B620-44420EBE6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26"/>
              <a:ext cx="5755" cy="189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b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8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r" eaLnBrk="1" hangingPunct="1">
                <a:spcBef>
                  <a:spcPts val="875"/>
                </a:spcBef>
                <a:buSzPct val="100000"/>
              </a:pPr>
              <a:r>
                <a:rPr lang="it-IT" altLang="it-IT" sz="1400" b="1" i="1">
                  <a:solidFill>
                    <a:srgbClr val="595959"/>
                  </a:solidFill>
                  <a:latin typeface="Arial" panose="020B0604020202020204" pitchFamily="34" charset="0"/>
                </a:rPr>
                <a:t>http://www.iczanica.it/istituto/progetti/index-progetti.htm</a:t>
              </a:r>
            </a:p>
          </p:txBody>
        </p:sp>
      </p:grp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F9B5FFA7-4061-4C16-BAF3-C66555224600}"/>
              </a:ext>
            </a:extLst>
          </p:cNvPr>
          <p:cNvGraphicFramePr>
            <a:graphicFrameLocks noGrp="1"/>
          </p:cNvGraphicFramePr>
          <p:nvPr/>
        </p:nvGraphicFramePr>
        <p:xfrm>
          <a:off x="176213" y="1741488"/>
          <a:ext cx="1843087" cy="4433887"/>
        </p:xfrm>
        <a:graphic>
          <a:graphicData uri="http://schemas.openxmlformats.org/drawingml/2006/table">
            <a:tbl>
              <a:tblPr/>
              <a:tblGrid>
                <a:gridCol w="184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93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Microsoft YaHe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</a:rPr>
                        <a:t>I percorsi 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</a:rPr>
                        <a:t>comuni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</a:rPr>
                        <a:t> con la scuola primaria.</a:t>
                      </a:r>
                    </a:p>
                  </a:txBody>
                  <a:tcPr marL="89995" marR="89995" marT="690798" marB="46798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2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Microsoft YaHe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</a:rPr>
                        <a:t>Realizzati in 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</a:rPr>
                        <a:t>collaborazione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</a:rPr>
                        <a:t> con le Amministrazioni Comunali, le associazioni del territorio, i genitori e i comitati.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pitchFamily="32" charset="-122"/>
                      </a:endParaRPr>
                    </a:p>
                  </a:txBody>
                  <a:tcPr marL="89995" marR="89995" marT="691878" marB="46798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2810</Words>
  <Application>Microsoft Office PowerPoint</Application>
  <PresentationFormat>Presentazione su schermo (4:3)</PresentationFormat>
  <Paragraphs>642</Paragraphs>
  <Slides>25</Slides>
  <Notes>22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25</vt:i4>
      </vt:variant>
    </vt:vector>
  </HeadingPairs>
  <TitlesOfParts>
    <vt:vector size="36" baseType="lpstr">
      <vt:lpstr>Times New Roman</vt:lpstr>
      <vt:lpstr>Microsoft YaHei</vt:lpstr>
      <vt:lpstr>Arial</vt:lpstr>
      <vt:lpstr>Wingdings</vt:lpstr>
      <vt:lpstr>Monotype Sorts</vt:lpstr>
      <vt:lpstr>Comic Sans MS</vt:lpstr>
      <vt:lpstr>Verdana</vt:lpstr>
      <vt:lpstr>MS PGothic</vt:lpstr>
      <vt:lpstr>Verdana Pro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Mario Gianfreda</dc:creator>
  <cp:lastModifiedBy>Elena Rottoli</cp:lastModifiedBy>
  <cp:revision>435</cp:revision>
  <cp:lastPrinted>2005-06-01T13:47:52Z</cp:lastPrinted>
  <dcterms:created xsi:type="dcterms:W3CDTF">2004-12-11T17:06:05Z</dcterms:created>
  <dcterms:modified xsi:type="dcterms:W3CDTF">2024-11-19T23:41:28Z</dcterms:modified>
</cp:coreProperties>
</file>